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Lst>
  <p:notesMasterIdLst>
    <p:notesMasterId r:id="rId48"/>
  </p:notesMasterIdLst>
  <p:handoutMasterIdLst>
    <p:handoutMasterId r:id="rId49"/>
  </p:handoutMasterIdLst>
  <p:sldIdLst>
    <p:sldId id="257" r:id="rId2"/>
    <p:sldId id="25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Lst>
  <p:sldSz cx="9144000" cy="5143500" type="screen16x9"/>
  <p:notesSz cx="6858000" cy="9144000"/>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865">
          <p15:clr>
            <a:srgbClr val="A4A3A4"/>
          </p15:clr>
        </p15:guide>
        <p15:guide id="2" pos="5479">
          <p15:clr>
            <a:srgbClr val="A4A3A4"/>
          </p15:clr>
        </p15:guide>
        <p15:guide id="3" orient="horz" pos="6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040"/>
    <a:srgbClr val="A5D028"/>
    <a:srgbClr val="5BD078"/>
    <a:srgbClr val="E6BA07"/>
    <a:srgbClr val="62883B"/>
    <a:srgbClr val="BAE18F"/>
    <a:srgbClr val="99CE04"/>
    <a:srgbClr val="ADD787"/>
    <a:srgbClr val="0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7" autoAdjust="0"/>
    <p:restoredTop sz="95183" autoAdjust="0"/>
  </p:normalViewPr>
  <p:slideViewPr>
    <p:cSldViewPr snapToGrid="0">
      <p:cViewPr varScale="1">
        <p:scale>
          <a:sx n="85" d="100"/>
          <a:sy n="85" d="100"/>
        </p:scale>
        <p:origin x="816" y="84"/>
      </p:cViewPr>
      <p:guideLst>
        <p:guide orient="horz" pos="865"/>
        <p:guide pos="5479"/>
        <p:guide orient="horz" pos="649"/>
      </p:guideLst>
    </p:cSldViewPr>
  </p:slideViewPr>
  <p:notesTextViewPr>
    <p:cViewPr>
      <p:scale>
        <a:sx n="100" d="100"/>
        <a:sy n="100" d="100"/>
      </p:scale>
      <p:origin x="0" y="0"/>
    </p:cViewPr>
  </p:notesTextViewPr>
  <p:sorterViewPr>
    <p:cViewPr>
      <p:scale>
        <a:sx n="110" d="100"/>
        <a:sy n="110" d="100"/>
      </p:scale>
      <p:origin x="0" y="8736"/>
    </p:cViewPr>
  </p:sorterViewPr>
  <p:notesViewPr>
    <p:cSldViewPr snapToGrid="0">
      <p:cViewPr varScale="1">
        <p:scale>
          <a:sx n="84" d="100"/>
          <a:sy n="84" d="100"/>
        </p:scale>
        <p:origin x="-18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1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defTabSz="911322">
              <a:defRPr sz="1200">
                <a:latin typeface="Arial" pitchFamily="34" charset="0"/>
              </a:defRPr>
            </a:lvl1pPr>
          </a:lstStyle>
          <a:p>
            <a:pPr>
              <a:defRPr/>
            </a:pPr>
            <a:r>
              <a:rPr lang="en-US" dirty="0"/>
              <a:t>Internet and Computing Core Certification Guide Module A Computing Fundamentals</a:t>
            </a:r>
          </a:p>
        </p:txBody>
      </p:sp>
      <p:sp>
        <p:nvSpPr>
          <p:cNvPr id="9717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algn="r" defTabSz="911322">
              <a:defRPr sz="1200">
                <a:latin typeface="Arial" charset="0"/>
              </a:defRPr>
            </a:lvl1pPr>
          </a:lstStyle>
          <a:p>
            <a:pPr>
              <a:defRPr/>
            </a:pPr>
            <a:endParaRPr lang="en-US" dirty="0"/>
          </a:p>
        </p:txBody>
      </p:sp>
      <p:sp>
        <p:nvSpPr>
          <p:cNvPr id="9717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defTabSz="911322">
              <a:defRPr sz="1200">
                <a:latin typeface="Arial" charset="0"/>
              </a:defRPr>
            </a:lvl1pPr>
          </a:lstStyle>
          <a:p>
            <a:pPr>
              <a:defRPr/>
            </a:pPr>
            <a:endParaRPr lang="en-US" dirty="0"/>
          </a:p>
        </p:txBody>
      </p:sp>
      <p:sp>
        <p:nvSpPr>
          <p:cNvPr id="9717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r" defTabSz="911322">
              <a:defRPr sz="1200">
                <a:latin typeface="Arial" charset="0"/>
              </a:defRPr>
            </a:lvl1pPr>
          </a:lstStyle>
          <a:p>
            <a:pPr>
              <a:defRPr/>
            </a:pPr>
            <a:fld id="{5C88637F-DDEC-44B1-B222-F6613425A130}" type="slidenum">
              <a:rPr lang="en-US"/>
              <a:pPr>
                <a:defRPr/>
              </a:pPr>
              <a:t>‹#›</a:t>
            </a:fld>
            <a:endParaRPr lang="en-US" dirty="0"/>
          </a:p>
        </p:txBody>
      </p:sp>
    </p:spTree>
    <p:extLst>
      <p:ext uri="{BB962C8B-B14F-4D97-AF65-F5344CB8AC3E}">
        <p14:creationId xmlns:p14="http://schemas.microsoft.com/office/powerpoint/2010/main" val="172333510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66688"/>
            <a:ext cx="6858000" cy="322262"/>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marL="230556" indent="0" defTabSz="911322">
              <a:tabLst>
                <a:tab pos="6281105" algn="r"/>
              </a:tabLst>
              <a:defRPr sz="1100" b="1">
                <a:latin typeface="Arial" pitchFamily="34" charset="0"/>
                <a:cs typeface="Arial" pitchFamily="34" charset="0"/>
              </a:defRPr>
            </a:lvl1pPr>
          </a:lstStyle>
          <a:p>
            <a:pPr>
              <a:defRPr/>
            </a:pPr>
            <a:r>
              <a:rPr lang="en-US" dirty="0"/>
              <a:t>Internet and Computing Core Certification Guide 	Module A Computing Fundamentals</a:t>
            </a:r>
            <a:endParaRPr lang="en-CA" dirty="0"/>
          </a:p>
        </p:txBody>
      </p:sp>
      <p:sp>
        <p:nvSpPr>
          <p:cNvPr id="97283" name="Rectangle 4"/>
          <p:cNvSpPr>
            <a:spLocks noGrp="1" noRot="1" noChangeAspect="1" noChangeArrowheads="1" noTextEdit="1"/>
          </p:cNvSpPr>
          <p:nvPr>
            <p:ph type="sldImg" idx="2"/>
          </p:nvPr>
        </p:nvSpPr>
        <p:spPr bwMode="auto">
          <a:xfrm>
            <a:off x="384175" y="687388"/>
            <a:ext cx="6091238" cy="3427412"/>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5963" y="4343400"/>
            <a:ext cx="5584825" cy="4113213"/>
          </a:xfrm>
          <a:prstGeom prst="rect">
            <a:avLst/>
          </a:prstGeom>
          <a:noFill/>
          <a:ln w="9525">
            <a:noFill/>
            <a:miter lim="800000"/>
            <a:headEnd/>
            <a:tailEnd/>
          </a:ln>
          <a:effectLst/>
        </p:spPr>
        <p:txBody>
          <a:bodyPr vert="horz" wrap="square" lIns="9112" tIns="45561" rIns="9112" bIns="455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p:cNvSpPr>
            <a:spLocks noGrp="1" noChangeArrowheads="1"/>
          </p:cNvSpPr>
          <p:nvPr>
            <p:ph type="ftr" sz="quarter" idx="4"/>
          </p:nvPr>
        </p:nvSpPr>
        <p:spPr bwMode="auto">
          <a:xfrm>
            <a:off x="166688" y="8680450"/>
            <a:ext cx="2971800" cy="36036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marL="230556" defTabSz="911322">
              <a:defRPr sz="800">
                <a:latin typeface="Arial" pitchFamily="34" charset="0"/>
                <a:cs typeface="Arial" pitchFamily="34" charset="0"/>
              </a:defRPr>
            </a:lvl1pPr>
          </a:lstStyle>
          <a:p>
            <a:pPr>
              <a:defRPr/>
            </a:pPr>
            <a:r>
              <a:rPr lang="en-CA" dirty="0"/>
              <a:t>© CCI Learning Solutions Inc.</a:t>
            </a:r>
          </a:p>
        </p:txBody>
      </p:sp>
      <p:sp>
        <p:nvSpPr>
          <p:cNvPr id="11271" name="Rectangle 7"/>
          <p:cNvSpPr>
            <a:spLocks noGrp="1" noChangeArrowheads="1"/>
          </p:cNvSpPr>
          <p:nvPr>
            <p:ph type="sldNum" sz="quarter" idx="5"/>
          </p:nvPr>
        </p:nvSpPr>
        <p:spPr bwMode="auto">
          <a:xfrm>
            <a:off x="4000500" y="8763000"/>
            <a:ext cx="2703513" cy="27781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l" defTabSz="911322">
              <a:tabLst>
                <a:tab pos="2243252" algn="r"/>
              </a:tabLst>
              <a:defRPr sz="1000">
                <a:latin typeface="Arial" pitchFamily="34" charset="0"/>
                <a:cs typeface="Arial" pitchFamily="34" charset="0"/>
              </a:defRPr>
            </a:lvl1pPr>
          </a:lstStyle>
          <a:p>
            <a:pPr>
              <a:defRPr/>
            </a:pPr>
            <a:r>
              <a:rPr lang="en-CA" dirty="0"/>
              <a:t>	</a:t>
            </a:r>
            <a:fld id="{F04A01C5-19D3-4B4B-9DC1-665A64C6CD2F}" type="slidenum">
              <a:rPr lang="en-CA"/>
              <a:pPr>
                <a:defRPr/>
              </a:pPr>
              <a:t>‹#›</a:t>
            </a:fld>
            <a:endParaRPr lang="en-US" dirty="0"/>
          </a:p>
        </p:txBody>
      </p:sp>
    </p:spTree>
    <p:extLst>
      <p:ext uri="{BB962C8B-B14F-4D97-AF65-F5344CB8AC3E}">
        <p14:creationId xmlns:p14="http://schemas.microsoft.com/office/powerpoint/2010/main" val="1748034369"/>
      </p:ext>
    </p:extLst>
  </p:cSld>
  <p:clrMap bg1="lt1" tx1="dk1" bg2="lt2" tx2="dk2" accent1="accent1" accent2="accent2" accent3="accent3" accent4="accent4" accent5="accent5" accent6="accent6" hlink="hlink" folHlink="folHlink"/>
  <p:hf/>
  <p:notesStyle>
    <a:lvl1pPr marL="114300" indent="-114300" algn="l" rtl="0" eaLnBrk="0" fontAlgn="base" hangingPunct="0">
      <a:spcBef>
        <a:spcPct val="30000"/>
      </a:spcBef>
      <a:spcAft>
        <a:spcPct val="0"/>
      </a:spcAft>
      <a:buClr>
        <a:srgbClr val="035174"/>
      </a:buClr>
      <a:buFont typeface="Wingdings" pitchFamily="2" charset="2"/>
      <a:buChar char="§"/>
      <a:defRPr sz="9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buFont typeface="Verdana" pitchFamily="34" charset="0"/>
      <a:defRPr sz="9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dirty="0"/>
              <a:t>© CCI Learning Solutions Inc.</a:t>
            </a:r>
          </a:p>
        </p:txBody>
      </p:sp>
      <p:sp>
        <p:nvSpPr>
          <p:cNvPr id="6" name="Slide Number Placeholder 5"/>
          <p:cNvSpPr>
            <a:spLocks noGrp="1"/>
          </p:cNvSpPr>
          <p:nvPr>
            <p:ph type="sldNum" sz="quarter" idx="12"/>
          </p:nvPr>
        </p:nvSpPr>
        <p:spPr/>
        <p:txBody>
          <a:bodyPr/>
          <a:lstStyle/>
          <a:p>
            <a:pPr>
              <a:defRPr/>
            </a:pPr>
            <a:r>
              <a:rPr lang="en-CA" dirty="0"/>
              <a:t>	</a:t>
            </a:r>
            <a:fld id="{F04A01C5-19D3-4B4B-9DC1-665A64C6CD2F}" type="slidenum">
              <a:rPr lang="en-CA" smtClean="0"/>
              <a:pPr>
                <a:defRPr/>
              </a:pPr>
              <a:t>1</a:t>
            </a:fld>
            <a:endParaRPr lang="en-US" dirty="0"/>
          </a:p>
        </p:txBody>
      </p:sp>
    </p:spTree>
    <p:extLst>
      <p:ext uri="{BB962C8B-B14F-4D97-AF65-F5344CB8AC3E}">
        <p14:creationId xmlns:p14="http://schemas.microsoft.com/office/powerpoint/2010/main" val="3895172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74-75</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10</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75</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11</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76</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12</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75-76</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13</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78</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14</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78-79</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15</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79</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16</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81</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17</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81</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18</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81-82</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19</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71</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2</a:t>
            </a:fld>
            <a:endParaRPr lang="en-US" dirty="0"/>
          </a:p>
        </p:txBody>
      </p:sp>
    </p:spTree>
    <p:extLst>
      <p:ext uri="{BB962C8B-B14F-4D97-AF65-F5344CB8AC3E}">
        <p14:creationId xmlns:p14="http://schemas.microsoft.com/office/powerpoint/2010/main" val="33630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83</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20</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83</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21</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83-84</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22</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84</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23</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84</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24</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85</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25</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85</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26</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86</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27</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86</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28</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86</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29</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71</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3</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87</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30</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87</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31</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87-88</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32</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88</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33</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88</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34</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89</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35</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89</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36</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89-90</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37</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90</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38</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90</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39</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72</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4</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90-91</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40</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91</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41</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91</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42</a:t>
            </a:fld>
            <a:endParaRPr lang="en-US" dirty="0"/>
          </a:p>
        </p:txBody>
      </p:sp>
    </p:spTree>
    <p:extLst>
      <p:ext uri="{BB962C8B-B14F-4D97-AF65-F5344CB8AC3E}">
        <p14:creationId xmlns:p14="http://schemas.microsoft.com/office/powerpoint/2010/main" val="336300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92</a:t>
            </a:r>
          </a:p>
        </p:txBody>
      </p:sp>
      <p:sp>
        <p:nvSpPr>
          <p:cNvPr id="4" name="Slide Number Placeholder 3"/>
          <p:cNvSpPr>
            <a:spLocks noGrp="1"/>
          </p:cNvSpPr>
          <p:nvPr>
            <p:ph type="sldNum" sz="quarter" idx="10"/>
          </p:nvPr>
        </p:nvSpPr>
        <p:spPr/>
        <p:txBody>
          <a:bodyPr/>
          <a:lstStyle/>
          <a:p>
            <a:fld id="{8C1B23D2-AEFA-4669-8D14-C57A190566F4}" type="slidenum">
              <a:rPr lang="en-US" smtClean="0"/>
              <a:t>43</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92</a:t>
            </a:r>
          </a:p>
        </p:txBody>
      </p:sp>
      <p:sp>
        <p:nvSpPr>
          <p:cNvPr id="4" name="Slide Number Placeholder 3"/>
          <p:cNvSpPr>
            <a:spLocks noGrp="1"/>
          </p:cNvSpPr>
          <p:nvPr>
            <p:ph type="sldNum" sz="quarter" idx="10"/>
          </p:nvPr>
        </p:nvSpPr>
        <p:spPr/>
        <p:txBody>
          <a:bodyPr/>
          <a:lstStyle/>
          <a:p>
            <a:fld id="{8C1B23D2-AEFA-4669-8D14-C57A190566F4}" type="slidenum">
              <a:rPr lang="en-US" smtClean="0"/>
              <a:t>44</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92</a:t>
            </a:r>
          </a:p>
        </p:txBody>
      </p:sp>
      <p:sp>
        <p:nvSpPr>
          <p:cNvPr id="4" name="Slide Number Placeholder 3"/>
          <p:cNvSpPr>
            <a:spLocks noGrp="1"/>
          </p:cNvSpPr>
          <p:nvPr>
            <p:ph type="sldNum" sz="quarter" idx="10"/>
          </p:nvPr>
        </p:nvSpPr>
        <p:spPr/>
        <p:txBody>
          <a:bodyPr/>
          <a:lstStyle/>
          <a:p>
            <a:fld id="{8C1B23D2-AEFA-4669-8D14-C57A190566F4}" type="slidenum">
              <a:rPr lang="en-US" smtClean="0"/>
              <a:t>45</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92</a:t>
            </a:r>
          </a:p>
        </p:txBody>
      </p:sp>
      <p:sp>
        <p:nvSpPr>
          <p:cNvPr id="4" name="Slide Number Placeholder 3"/>
          <p:cNvSpPr>
            <a:spLocks noGrp="1"/>
          </p:cNvSpPr>
          <p:nvPr>
            <p:ph type="sldNum" sz="quarter" idx="10"/>
          </p:nvPr>
        </p:nvSpPr>
        <p:spPr/>
        <p:txBody>
          <a:bodyPr/>
          <a:lstStyle/>
          <a:p>
            <a:fld id="{8C1B23D2-AEFA-4669-8D14-C57A190566F4}" type="slidenum">
              <a:rPr lang="en-US" smtClean="0"/>
              <a:t>46</a:t>
            </a:fld>
            <a:endParaRPr lang="en-US" dirty="0"/>
          </a:p>
        </p:txBody>
      </p:sp>
    </p:spTree>
    <p:extLst>
      <p:ext uri="{BB962C8B-B14F-4D97-AF65-F5344CB8AC3E}">
        <p14:creationId xmlns:p14="http://schemas.microsoft.com/office/powerpoint/2010/main" val="102701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72</a:t>
            </a:r>
          </a:p>
          <a:p>
            <a:r>
              <a:rPr lang="en-US" dirty="0"/>
              <a:t>Objective 1.3</a:t>
            </a:r>
          </a:p>
        </p:txBody>
      </p:sp>
      <p:sp>
        <p:nvSpPr>
          <p:cNvPr id="4" name="Slide Number Placeholder 3"/>
          <p:cNvSpPr>
            <a:spLocks noGrp="1"/>
          </p:cNvSpPr>
          <p:nvPr>
            <p:ph type="sldNum" sz="quarter" idx="10"/>
          </p:nvPr>
        </p:nvSpPr>
        <p:spPr/>
        <p:txBody>
          <a:bodyPr/>
          <a:lstStyle/>
          <a:p>
            <a:fld id="{8C1B23D2-AEFA-4669-8D14-C57A190566F4}" type="slidenum">
              <a:rPr lang="en-US" smtClean="0"/>
              <a:t>5</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73</a:t>
            </a:r>
          </a:p>
          <a:p>
            <a:r>
              <a:rPr lang="en-US" dirty="0"/>
              <a:t>Objective 1.3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6</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73</a:t>
            </a:r>
          </a:p>
          <a:p>
            <a:r>
              <a:rPr lang="en-US" dirty="0"/>
              <a:t>Objective 1.3</a:t>
            </a:r>
          </a:p>
          <a:p>
            <a:endParaRPr lang="en-US" dirty="0"/>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7</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74</a:t>
            </a:r>
          </a:p>
          <a:p>
            <a:r>
              <a:rPr lang="en-US" dirty="0"/>
              <a:t>Objective 1.3</a:t>
            </a:r>
          </a:p>
          <a:p>
            <a:endParaRPr lang="en-US" dirty="0"/>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8</a:t>
            </a:fld>
            <a:endParaRPr lang="en-US" dirty="0"/>
          </a:p>
        </p:txBody>
      </p:sp>
    </p:spTree>
    <p:extLst>
      <p:ext uri="{BB962C8B-B14F-4D97-AF65-F5344CB8AC3E}">
        <p14:creationId xmlns:p14="http://schemas.microsoft.com/office/powerpoint/2010/main" val="134994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a:t>Pg 74</a:t>
            </a:r>
          </a:p>
          <a:p>
            <a:r>
              <a:rPr lang="en-US" dirty="0"/>
              <a:t>Objective 1.3</a:t>
            </a:r>
          </a:p>
          <a:p>
            <a:endParaRPr lang="en-US" dirty="0"/>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9</a:t>
            </a:fld>
            <a:endParaRPr lang="en-US" dirty="0"/>
          </a:p>
        </p:txBody>
      </p:sp>
    </p:spTree>
    <p:extLst>
      <p:ext uri="{BB962C8B-B14F-4D97-AF65-F5344CB8AC3E}">
        <p14:creationId xmlns:p14="http://schemas.microsoft.com/office/powerpoint/2010/main" val="1349943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49492"/>
            <a:ext cx="5781152" cy="594066"/>
          </a:xfrm>
        </p:spPr>
        <p:txBody>
          <a:bodyPr/>
          <a:lstStyle>
            <a:lvl1pPr algn="ctr">
              <a:defRPr>
                <a:solidFill>
                  <a:schemeClr val="bg1"/>
                </a:solidFill>
              </a:defRPr>
            </a:lvl1pPr>
          </a:lstStyle>
          <a:p>
            <a:r>
              <a:rPr lang="en-US" dirty="0"/>
              <a:t>CLICK TO EDIT TITLE</a:t>
            </a:r>
          </a:p>
        </p:txBody>
      </p:sp>
      <p:sp>
        <p:nvSpPr>
          <p:cNvPr id="3" name="Content Placeholder 2"/>
          <p:cNvSpPr>
            <a:spLocks noGrp="1"/>
          </p:cNvSpPr>
          <p:nvPr>
            <p:ph idx="1" hasCustomPrompt="1"/>
          </p:nvPr>
        </p:nvSpPr>
        <p:spPr/>
        <p:txBody>
          <a:bodyPr>
            <a:normAutofit/>
          </a:bodyPr>
          <a:lstStyle>
            <a:lvl1pPr marL="338138" indent="-338138">
              <a:buFont typeface="Wingdings" panose="05000000000000000000" pitchFamily="2" charset="2"/>
              <a:buChar char="v"/>
              <a:defRPr sz="2400" baseline="0">
                <a:latin typeface="Times New Roman" pitchFamily="18" charset="0"/>
                <a:cs typeface="Times New Roman" pitchFamily="18" charset="0"/>
              </a:defRPr>
            </a:lvl1pPr>
            <a:lvl2pPr marL="688975" indent="-350838">
              <a:buSzPct val="70000"/>
              <a:buFont typeface="Wingdings" panose="05000000000000000000" pitchFamily="2" charset="2"/>
              <a:buChar char="q"/>
              <a:defRPr sz="2200">
                <a:latin typeface="Times New Roman" pitchFamily="18" charset="0"/>
                <a:cs typeface="Times New Roman" pitchFamily="18" charset="0"/>
              </a:defRPr>
            </a:lvl2pPr>
            <a:lvl3pPr marL="1027113" indent="-338138">
              <a:buFont typeface="Wingdings" pitchFamily="2" charset="2"/>
              <a:buChar char="§"/>
              <a:defRPr sz="2000" baseline="0">
                <a:latin typeface="Times New Roman" pitchFamily="18" charset="0"/>
                <a:cs typeface="Times New Roman" pitchFamily="18" charset="0"/>
              </a:defRPr>
            </a:lvl3pPr>
            <a:lvl4pPr marL="1377950" indent="-350838">
              <a:buFont typeface="Times New Roman" pitchFamily="18" charset="0"/>
              <a:buChar char="-"/>
              <a:defRPr sz="1800">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3AF28FE4-EFC2-4092-A2C8-7D9F1EE6E442}"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509" y="170716"/>
            <a:ext cx="731520" cy="731520"/>
          </a:xfrm>
          <a:prstGeom prst="rect">
            <a:avLst/>
          </a:prstGeom>
        </p:spPr>
      </p:pic>
    </p:spTree>
    <p:extLst>
      <p:ext uri="{BB962C8B-B14F-4D97-AF65-F5344CB8AC3E}">
        <p14:creationId xmlns:p14="http://schemas.microsoft.com/office/powerpoint/2010/main" val="1991960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509" y="170716"/>
            <a:ext cx="731520" cy="731520"/>
          </a:xfrm>
          <a:prstGeom prst="rect">
            <a:avLst/>
          </a:prstGeom>
        </p:spPr>
      </p:pic>
    </p:spTree>
    <p:extLst>
      <p:ext uri="{BB962C8B-B14F-4D97-AF65-F5344CB8AC3E}">
        <p14:creationId xmlns:p14="http://schemas.microsoft.com/office/powerpoint/2010/main" val="4084410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49492"/>
            <a:ext cx="5801248" cy="594066"/>
          </a:xfrm>
          <a:prstGeom prst="rect">
            <a:avLst/>
          </a:prstGeom>
          <a:solidFill>
            <a:srgbClr val="0070C0"/>
          </a:solidFill>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951570"/>
            <a:ext cx="8077200" cy="3726414"/>
          </a:xfrm>
          <a:prstGeom prst="rect">
            <a:avLst/>
          </a:prstGeom>
        </p:spPr>
        <p:txBody>
          <a:bodyPr vert="horz" lIns="91440" tIns="45720" rIns="91440" bIns="45720" rtlCol="0">
            <a:normAutofit/>
          </a:bodyPr>
          <a:lstStyle/>
          <a:p>
            <a:pPr marL="0" lvl="0" indent="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fld id="{F465DAAB-CF63-4EE8-A19A-7515F23BCA85}" type="datetime1">
              <a:rPr lang="en-US" smtClean="0"/>
              <a:t>9/8/2016</a:t>
            </a:fld>
            <a:endParaRPr lang="en-US" dirty="0"/>
          </a:p>
        </p:txBody>
      </p:sp>
      <p:sp>
        <p:nvSpPr>
          <p:cNvPr id="5" name="Footer Placeholder 4"/>
          <p:cNvSpPr>
            <a:spLocks noGrp="1"/>
          </p:cNvSpPr>
          <p:nvPr>
            <p:ph type="ftr" sz="quarter" idx="3"/>
          </p:nvPr>
        </p:nvSpPr>
        <p:spPr>
          <a:xfrm>
            <a:off x="3124200" y="4743450"/>
            <a:ext cx="2895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r>
              <a:rPr lang="en-US"/>
              <a:t>© IIG Vietnam.</a:t>
            </a:r>
            <a:endParaRPr lang="en-US" dirty="0"/>
          </a:p>
        </p:txBody>
      </p:sp>
      <p:sp>
        <p:nvSpPr>
          <p:cNvPr id="6" name="Slide Number Placeholder 5"/>
          <p:cNvSpPr>
            <a:spLocks noGrp="1"/>
          </p:cNvSpPr>
          <p:nvPr>
            <p:ph type="sldNum" sz="quarter" idx="4"/>
          </p:nvPr>
        </p:nvSpPr>
        <p:spPr>
          <a:xfrm>
            <a:off x="64008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fld id="{32C7E6D7-D697-4F57-BB64-AF588BE1D64B}" type="slidenum">
              <a:rPr lang="en-US" smtClean="0"/>
              <a:pPr>
                <a:defRPr/>
              </a:pPr>
              <a:t>‹#›</a:t>
            </a:fld>
            <a:endParaRPr lang="en-US" dirty="0"/>
          </a:p>
        </p:txBody>
      </p:sp>
    </p:spTree>
    <p:extLst>
      <p:ext uri="{BB962C8B-B14F-4D97-AF65-F5344CB8AC3E}">
        <p14:creationId xmlns:p14="http://schemas.microsoft.com/office/powerpoint/2010/main" val="935979641"/>
      </p:ext>
    </p:extLst>
  </p:cSld>
  <p:clrMap bg1="lt1" tx1="dk1" bg2="lt2" tx2="dk2" accent1="accent1" accent2="accent2" accent3="accent3" accent4="accent4" accent5="accent5" accent6="accent6" hlink="hlink" folHlink="folHlink"/>
  <p:sldLayoutIdLst>
    <p:sldLayoutId id="2147483919" r:id="rId1"/>
    <p:sldLayoutId id="2147483934"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463550" indent="0" algn="l" defTabSz="914400" rtl="0" eaLnBrk="1" latinLnBrk="0" hangingPunct="1">
        <a:spcBef>
          <a:spcPct val="20000"/>
        </a:spcBef>
        <a:buClr>
          <a:srgbClr val="002060"/>
        </a:buClr>
        <a:buSzPct val="80000"/>
        <a:buFont typeface="Wingdings" panose="05000000000000000000" pitchFamily="2" charset="2"/>
        <a:buChar char="v"/>
        <a:defRPr lang="en-US" sz="2400" kern="1200" baseline="0" dirty="0" smtClean="0">
          <a:solidFill>
            <a:schemeClr val="tx1"/>
          </a:solidFill>
          <a:latin typeface="Times New Roman" pitchFamily="18" charset="0"/>
          <a:ea typeface="+mn-ea"/>
          <a:cs typeface="Times New Roman" pitchFamily="18" charset="0"/>
        </a:defRPr>
      </a:lvl1pPr>
      <a:lvl2pPr marL="688975" indent="-350838" algn="l" defTabSz="914400" rtl="0" eaLnBrk="1" latinLnBrk="0" hangingPunct="1">
        <a:spcBef>
          <a:spcPct val="20000"/>
        </a:spcBef>
        <a:buClr>
          <a:srgbClr val="002060"/>
        </a:buClr>
        <a:buSzPct val="70000"/>
        <a:buFont typeface="Wingdings" panose="05000000000000000000" pitchFamily="2" charset="2"/>
        <a:buChar char="q"/>
        <a:defRPr lang="en-US" sz="2200" kern="1200" dirty="0" smtClean="0">
          <a:solidFill>
            <a:schemeClr val="tx1"/>
          </a:solidFill>
          <a:latin typeface="Times New Roman" pitchFamily="18" charset="0"/>
          <a:ea typeface="+mn-ea"/>
          <a:cs typeface="Times New Roman" pitchFamily="18" charset="0"/>
        </a:defRPr>
      </a:lvl2pPr>
      <a:lvl3pPr marL="1027113" indent="-338138" algn="l" defTabSz="914400" rtl="0" eaLnBrk="1" latinLnBrk="0" hangingPunct="1">
        <a:spcBef>
          <a:spcPct val="20000"/>
        </a:spcBef>
        <a:buClr>
          <a:srgbClr val="002060"/>
        </a:buClr>
        <a:buFont typeface="Wingdings" pitchFamily="2" charset="2"/>
        <a:buChar char="§"/>
        <a:defRPr lang="en-US" sz="2000" kern="1200" baseline="0" dirty="0" smtClean="0">
          <a:solidFill>
            <a:schemeClr val="tx1"/>
          </a:solidFill>
          <a:latin typeface="Times New Roman" pitchFamily="18" charset="0"/>
          <a:ea typeface="+mn-ea"/>
          <a:cs typeface="Times New Roman" pitchFamily="18" charset="0"/>
        </a:defRPr>
      </a:lvl3pPr>
      <a:lvl4pPr marL="1377950" indent="-350838" algn="l" defTabSz="914400" rtl="0" eaLnBrk="1" latinLnBrk="0" hangingPunct="1">
        <a:spcBef>
          <a:spcPct val="20000"/>
        </a:spcBef>
        <a:buClr>
          <a:srgbClr val="002060"/>
        </a:buClr>
        <a:buFont typeface="Times New Roman" pitchFamily="18" charset="0"/>
        <a:buChar char="-"/>
        <a:defRPr lang="en-US" sz="1800" kern="1200" dirty="0" smtClean="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0715" y="3946323"/>
            <a:ext cx="6400800" cy="584113"/>
          </a:xfrm>
          <a:solidFill>
            <a:srgbClr val="0070C0"/>
          </a:solidFill>
        </p:spPr>
        <p:txBody>
          <a:bodyPr>
            <a:normAutofit fontScale="92500" lnSpcReduction="20000"/>
          </a:bodyPr>
          <a:lstStyle/>
          <a:p>
            <a:r>
              <a:rPr lang="en-US" sz="4000" b="1">
                <a:solidFill>
                  <a:schemeClr val="bg1"/>
                </a:solidFill>
              </a:rPr>
              <a:t>Bài </a:t>
            </a:r>
            <a:r>
              <a:rPr lang="en-US" sz="4000" b="1" dirty="0">
                <a:solidFill>
                  <a:schemeClr val="bg1"/>
                </a:solidFill>
              </a:rPr>
              <a:t>4: Control Panel</a:t>
            </a:r>
          </a:p>
        </p:txBody>
      </p:sp>
      <p:sp>
        <p:nvSpPr>
          <p:cNvPr id="9" name="Footer Placeholder 8"/>
          <p:cNvSpPr>
            <a:spLocks noGrp="1"/>
          </p:cNvSpPr>
          <p:nvPr>
            <p:ph type="ftr" sz="quarter" idx="11"/>
          </p:nvPr>
        </p:nvSpPr>
        <p:spPr/>
        <p:txBody>
          <a:bodyPr/>
          <a:lstStyle/>
          <a:p>
            <a:r>
              <a:rPr lang="en-US"/>
              <a:t>© IIG Vietnam.</a:t>
            </a:r>
            <a:endParaRPr lang="en-US" dirty="0"/>
          </a:p>
        </p:txBody>
      </p:sp>
      <p:sp>
        <p:nvSpPr>
          <p:cNvPr id="10" name="Slide Number Placeholder 9"/>
          <p:cNvSpPr>
            <a:spLocks noGrp="1"/>
          </p:cNvSpPr>
          <p:nvPr>
            <p:ph type="sldNum" sz="quarter" idx="12"/>
          </p:nvPr>
        </p:nvSpPr>
        <p:spPr/>
        <p:txBody>
          <a:bodyPr/>
          <a:lstStyle/>
          <a:p>
            <a:fld id="{45FB6C65-6715-49C2-A781-2C0369051A11}" type="slidenum">
              <a:rPr lang="en-US" smtClean="0"/>
              <a:t>1</a:t>
            </a:fld>
            <a:endParaRPr lang="en-US" dirty="0"/>
          </a:p>
        </p:txBody>
      </p:sp>
      <p:sp>
        <p:nvSpPr>
          <p:cNvPr id="4" name="Title 5"/>
          <p:cNvSpPr txBox="1">
            <a:spLocks/>
          </p:cNvSpPr>
          <p:nvPr/>
        </p:nvSpPr>
        <p:spPr>
          <a:xfrm>
            <a:off x="1524000" y="176669"/>
            <a:ext cx="5834743" cy="685800"/>
          </a:xfrm>
          <a:prstGeom prst="rect">
            <a:avLst/>
          </a:prstGeom>
          <a:solidFill>
            <a:srgbClr val="0070C0"/>
          </a:solidFill>
        </p:spPr>
        <p:txBody>
          <a:bodyPr/>
          <a:lstStyle>
            <a:lvl1pPr marL="2511425" indent="-2511425" algn="l" rtl="0" eaLnBrk="0" fontAlgn="base" hangingPunct="0">
              <a:spcBef>
                <a:spcPct val="0"/>
              </a:spcBef>
              <a:spcAft>
                <a:spcPct val="0"/>
              </a:spcAft>
              <a:defRPr sz="4000" b="1" baseline="0">
                <a:solidFill>
                  <a:schemeClr val="bg1"/>
                </a:solidFill>
                <a:latin typeface="Zurich BT" pitchFamily="34" charset="0"/>
                <a:ea typeface="+mj-ea"/>
                <a:cs typeface="+mj-cs"/>
              </a:defRPr>
            </a:lvl1pPr>
            <a:lvl2pPr marL="2511425" indent="-2511425" algn="l" rtl="0" eaLnBrk="0" fontAlgn="base" hangingPunct="0">
              <a:spcBef>
                <a:spcPct val="0"/>
              </a:spcBef>
              <a:spcAft>
                <a:spcPct val="0"/>
              </a:spcAft>
              <a:defRPr sz="3600" b="1">
                <a:solidFill>
                  <a:schemeClr val="bg1"/>
                </a:solidFill>
                <a:latin typeface="Calibri" pitchFamily="34" charset="0"/>
              </a:defRPr>
            </a:lvl2pPr>
            <a:lvl3pPr marL="2511425" indent="-2511425" algn="l" rtl="0" eaLnBrk="0" fontAlgn="base" hangingPunct="0">
              <a:spcBef>
                <a:spcPct val="0"/>
              </a:spcBef>
              <a:spcAft>
                <a:spcPct val="0"/>
              </a:spcAft>
              <a:defRPr sz="3600" b="1">
                <a:solidFill>
                  <a:schemeClr val="bg1"/>
                </a:solidFill>
                <a:latin typeface="Calibri" pitchFamily="34" charset="0"/>
              </a:defRPr>
            </a:lvl3pPr>
            <a:lvl4pPr marL="2511425" indent="-2511425" algn="l" rtl="0" eaLnBrk="0" fontAlgn="base" hangingPunct="0">
              <a:spcBef>
                <a:spcPct val="0"/>
              </a:spcBef>
              <a:spcAft>
                <a:spcPct val="0"/>
              </a:spcAft>
              <a:defRPr sz="3600" b="1">
                <a:solidFill>
                  <a:schemeClr val="bg1"/>
                </a:solidFill>
                <a:latin typeface="Calibri" pitchFamily="34" charset="0"/>
              </a:defRPr>
            </a:lvl4pPr>
            <a:lvl5pPr marL="2511425" indent="-2511425" algn="l" rtl="0" eaLnBrk="0" fontAlgn="base" hangingPunct="0">
              <a:spcBef>
                <a:spcPct val="0"/>
              </a:spcBef>
              <a:spcAft>
                <a:spcPct val="0"/>
              </a:spcAft>
              <a:defRPr sz="3600" b="1">
                <a:solidFill>
                  <a:schemeClr val="bg1"/>
                </a:solidFill>
                <a:latin typeface="Calibri" pitchFamily="34" charset="0"/>
              </a:defRPr>
            </a:lvl5pPr>
            <a:lvl6pPr marL="2968625" indent="-2511425" algn="l" rtl="0" fontAlgn="base">
              <a:spcBef>
                <a:spcPct val="0"/>
              </a:spcBef>
              <a:spcAft>
                <a:spcPct val="0"/>
              </a:spcAft>
              <a:defRPr sz="3600" b="1">
                <a:solidFill>
                  <a:srgbClr val="035174"/>
                </a:solidFill>
                <a:latin typeface="Verdana" pitchFamily="34" charset="0"/>
              </a:defRPr>
            </a:lvl6pPr>
            <a:lvl7pPr marL="3425825" indent="-2511425" algn="l" rtl="0" fontAlgn="base">
              <a:spcBef>
                <a:spcPct val="0"/>
              </a:spcBef>
              <a:spcAft>
                <a:spcPct val="0"/>
              </a:spcAft>
              <a:defRPr sz="3600" b="1">
                <a:solidFill>
                  <a:srgbClr val="035174"/>
                </a:solidFill>
                <a:latin typeface="Verdana" pitchFamily="34" charset="0"/>
              </a:defRPr>
            </a:lvl7pPr>
            <a:lvl8pPr marL="3883025" indent="-2511425" algn="l" rtl="0" fontAlgn="base">
              <a:spcBef>
                <a:spcPct val="0"/>
              </a:spcBef>
              <a:spcAft>
                <a:spcPct val="0"/>
              </a:spcAft>
              <a:defRPr sz="3600" b="1">
                <a:solidFill>
                  <a:srgbClr val="035174"/>
                </a:solidFill>
                <a:latin typeface="Verdana" pitchFamily="34" charset="0"/>
              </a:defRPr>
            </a:lvl8pPr>
            <a:lvl9pPr marL="4340225" indent="-2511425" algn="l" rtl="0" fontAlgn="base">
              <a:spcBef>
                <a:spcPct val="0"/>
              </a:spcBef>
              <a:spcAft>
                <a:spcPct val="0"/>
              </a:spcAft>
              <a:defRPr sz="3600" b="1">
                <a:solidFill>
                  <a:srgbClr val="035174"/>
                </a:solidFill>
                <a:latin typeface="Verdana" pitchFamily="34" charset="0"/>
              </a:defRPr>
            </a:lvl9pPr>
          </a:lstStyle>
          <a:p>
            <a:pPr marL="0" indent="0" algn="ctr"/>
            <a:r>
              <a:rPr lang="en-US" sz="2200" dirty="0">
                <a:latin typeface="Times New Roman" pitchFamily="18" charset="0"/>
                <a:cs typeface="Times New Roman" pitchFamily="18" charset="0"/>
              </a:rPr>
              <a:t>IC</a:t>
            </a:r>
            <a:r>
              <a:rPr lang="en-US" sz="2200" baseline="30000" dirty="0">
                <a:latin typeface="Times New Roman" pitchFamily="18" charset="0"/>
                <a:cs typeface="Times New Roman" pitchFamily="18" charset="0"/>
              </a:rPr>
              <a:t>3 </a:t>
            </a:r>
            <a:r>
              <a:rPr lang="en-US" sz="2200" spc="-150" dirty="0">
                <a:latin typeface="Times New Roman" pitchFamily="18" charset="0"/>
                <a:cs typeface="Times New Roman" pitchFamily="18" charset="0"/>
              </a:rPr>
              <a:t>Internet and Computing Core Certification Guide</a:t>
            </a:r>
            <a:br>
              <a:rPr lang="en-US" sz="2200" baseline="30000" dirty="0">
                <a:latin typeface="Times New Roman" pitchFamily="18" charset="0"/>
                <a:cs typeface="Times New Roman" pitchFamily="18" charset="0"/>
              </a:rPr>
            </a:br>
            <a:r>
              <a:rPr lang="en-US" sz="2200" dirty="0">
                <a:latin typeface="Times New Roman" pitchFamily="18" charset="0"/>
                <a:cs typeface="Times New Roman" pitchFamily="18" charset="0"/>
              </a:rPr>
              <a:t>Global Standard 4</a:t>
            </a:r>
            <a:br>
              <a:rPr lang="en-US" sz="2200" dirty="0">
                <a:latin typeface="Times New Roman" pitchFamily="18" charset="0"/>
                <a:cs typeface="Times New Roman" pitchFamily="18" charset="0"/>
              </a:rPr>
            </a:br>
            <a:endParaRPr lang="en-US" sz="2200" dirty="0">
              <a:latin typeface="Times New Roman" pitchFamily="18" charset="0"/>
              <a:cs typeface="Times New Roman" pitchFamily="18" charset="0"/>
            </a:endParaRPr>
          </a:p>
        </p:txBody>
      </p:sp>
      <p:sp>
        <p:nvSpPr>
          <p:cNvPr id="7" name="Oval 6"/>
          <p:cNvSpPr/>
          <p:nvPr/>
        </p:nvSpPr>
        <p:spPr bwMode="auto">
          <a:xfrm>
            <a:off x="-617517" y="3535878"/>
            <a:ext cx="2137559" cy="114003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8" name="Oval 7"/>
          <p:cNvSpPr>
            <a:spLocks noChangeAspect="1"/>
          </p:cNvSpPr>
          <p:nvPr/>
        </p:nvSpPr>
        <p:spPr bwMode="auto">
          <a:xfrm>
            <a:off x="3285248" y="1056180"/>
            <a:ext cx="2743200" cy="2743200"/>
          </a:xfrm>
          <a:prstGeom prst="ellipse">
            <a:avLst/>
          </a:prstGeom>
          <a:solidFill>
            <a:srgbClr val="0070C0"/>
          </a:solidFill>
          <a:ln w="3810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a:r>
              <a:rPr lang="vi-VN" sz="3600" b="1">
                <a:solidFill>
                  <a:schemeClr val="bg1"/>
                </a:solidFill>
                <a:latin typeface="Times New Roman" pitchFamily="18" charset="0"/>
                <a:cs typeface="Times New Roman" pitchFamily="18" charset="0"/>
              </a:rPr>
              <a:t>Máy tính căn bản</a:t>
            </a:r>
            <a:endParaRPr kumimoji="0" lang="en-US" sz="3600" b="1" i="0" u="none" strike="noStrike" cap="none" normalizeH="0" baseline="0" dirty="0">
              <a:ln>
                <a:noFill/>
              </a:ln>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0096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Tùy biến hiển thị màn hình nền</a:t>
            </a:r>
            <a:endParaRPr lang="en-US" dirty="0"/>
          </a:p>
        </p:txBody>
      </p:sp>
      <p:sp>
        <p:nvSpPr>
          <p:cNvPr id="5" name="Content Placeholder 4"/>
          <p:cNvSpPr>
            <a:spLocks noGrp="1"/>
          </p:cNvSpPr>
          <p:nvPr>
            <p:ph idx="1"/>
          </p:nvPr>
        </p:nvSpPr>
        <p:spPr>
          <a:xfrm>
            <a:off x="174171" y="1008529"/>
            <a:ext cx="4452257" cy="3684914"/>
          </a:xfrm>
        </p:spPr>
        <p:txBody>
          <a:bodyPr anchor="ctr"/>
          <a:lstStyle/>
          <a:p>
            <a:pPr lvl="1" algn="just"/>
            <a:r>
              <a:rPr lang="en-CA"/>
              <a:t>Sử dụng tùy chọn </a:t>
            </a:r>
            <a:r>
              <a:rPr lang="en-CA" b="1"/>
              <a:t>Sounds</a:t>
            </a:r>
            <a:r>
              <a:rPr lang="en-CA"/>
              <a:t> để áp dụng một nguyên tắc phối hợp âm thanh cụ thể cho chủ đề. Nguyên tắc phối hợp âm thanh xác định các âm thanh nào phát khi các sự kiện cụ thể của Windows xảy ra</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10</a:t>
            </a:fld>
            <a:endParaRPr lang="en-US" dirty="0"/>
          </a:p>
        </p:txBody>
      </p:sp>
      <p:pic>
        <p:nvPicPr>
          <p:cNvPr id="4" name="Picture 3" descr="C:\Users\swong\Documents\Manuals\IC3 GS4\7314 IC3 GS4\l4 sounds.png"/>
          <p:cNvPicPr/>
          <p:nvPr/>
        </p:nvPicPr>
        <p:blipFill>
          <a:blip r:embed="rId3">
            <a:extLst>
              <a:ext uri="{28A0092B-C50C-407E-A947-70E740481C1C}">
                <a14:useLocalDpi xmlns:a14="http://schemas.microsoft.com/office/drawing/2010/main" val="0"/>
              </a:ext>
            </a:extLst>
          </a:blip>
          <a:srcRect/>
          <a:stretch>
            <a:fillRect/>
          </a:stretch>
        </p:blipFill>
        <p:spPr bwMode="auto">
          <a:xfrm>
            <a:off x="4746171" y="1284514"/>
            <a:ext cx="3671072" cy="3053791"/>
          </a:xfrm>
          <a:prstGeom prst="rect">
            <a:avLst/>
          </a:prstGeom>
          <a:noFill/>
          <a:ln>
            <a:noFill/>
          </a:ln>
        </p:spPr>
      </p:pic>
    </p:spTree>
    <p:extLst>
      <p:ext uri="{BB962C8B-B14F-4D97-AF65-F5344CB8AC3E}">
        <p14:creationId xmlns:p14="http://schemas.microsoft.com/office/powerpoint/2010/main" val="1199650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Tùy biến hiển thị màn hình nền</a:t>
            </a:r>
            <a:endParaRPr lang="en-US" dirty="0"/>
          </a:p>
        </p:txBody>
      </p:sp>
      <p:sp>
        <p:nvSpPr>
          <p:cNvPr id="5" name="Content Placeholder 4"/>
          <p:cNvSpPr>
            <a:spLocks noGrp="1"/>
          </p:cNvSpPr>
          <p:nvPr>
            <p:ph idx="1"/>
          </p:nvPr>
        </p:nvSpPr>
        <p:spPr>
          <a:xfrm>
            <a:off x="113984" y="1008528"/>
            <a:ext cx="4558343" cy="3684914"/>
          </a:xfrm>
        </p:spPr>
        <p:txBody>
          <a:bodyPr anchor="ctr"/>
          <a:lstStyle/>
          <a:p>
            <a:pPr lvl="1"/>
            <a:r>
              <a:rPr lang="vi-VN"/>
              <a:t>Sử dụng tùy chọn </a:t>
            </a:r>
            <a:r>
              <a:rPr lang="vi-VN" b="1"/>
              <a:t>Screen Saver</a:t>
            </a:r>
            <a:r>
              <a:rPr lang="vi-VN"/>
              <a:t> để chọn hoặc áp dụng một chế độ bảo vệ màn hình. </a:t>
            </a:r>
          </a:p>
          <a:p>
            <a:pPr lvl="2"/>
            <a:r>
              <a:rPr lang="vi-VN"/>
              <a:t>Nếu chế độ bảo vệ màn hình bao gồm các tùy chọn có thể cấu hình, bạn cũng có thể cài đặt chúng.</a:t>
            </a:r>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11</a:t>
            </a:fld>
            <a:endParaRPr lang="en-US" dirty="0"/>
          </a:p>
        </p:txBody>
      </p:sp>
      <p:pic>
        <p:nvPicPr>
          <p:cNvPr id="4" name="Picture 3" descr="C:\Certiport\iQsystem\Exams\Microsoft Office Specialist\Documents\l5a-007.png"/>
          <p:cNvPicPr/>
          <p:nvPr/>
        </p:nvPicPr>
        <p:blipFill>
          <a:blip r:embed="rId3">
            <a:extLst>
              <a:ext uri="{28A0092B-C50C-407E-A947-70E740481C1C}">
                <a14:useLocalDpi xmlns:a14="http://schemas.microsoft.com/office/drawing/2010/main" val="0"/>
              </a:ext>
            </a:extLst>
          </a:blip>
          <a:srcRect/>
          <a:stretch>
            <a:fillRect/>
          </a:stretch>
        </p:blipFill>
        <p:spPr bwMode="auto">
          <a:xfrm>
            <a:off x="4672326" y="1238104"/>
            <a:ext cx="3785874" cy="3116181"/>
          </a:xfrm>
          <a:prstGeom prst="rect">
            <a:avLst/>
          </a:prstGeom>
          <a:noFill/>
          <a:ln>
            <a:noFill/>
          </a:ln>
        </p:spPr>
      </p:pic>
    </p:spTree>
    <p:extLst>
      <p:ext uri="{BB962C8B-B14F-4D97-AF65-F5344CB8AC3E}">
        <p14:creationId xmlns:p14="http://schemas.microsoft.com/office/powerpoint/2010/main" val="3994555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Thay đổi ngày giờ (Date and Time)</a:t>
            </a:r>
            <a:endParaRPr lang="en-US" dirty="0"/>
          </a:p>
        </p:txBody>
      </p:sp>
      <p:sp>
        <p:nvSpPr>
          <p:cNvPr id="5" name="Content Placeholder 4"/>
          <p:cNvSpPr>
            <a:spLocks noGrp="1"/>
          </p:cNvSpPr>
          <p:nvPr>
            <p:ph idx="1"/>
          </p:nvPr>
        </p:nvSpPr>
        <p:spPr>
          <a:xfrm>
            <a:off x="152400" y="951570"/>
            <a:ext cx="8382000" cy="3726414"/>
          </a:xfrm>
        </p:spPr>
        <p:txBody>
          <a:bodyPr>
            <a:normAutofit fontScale="92500" lnSpcReduction="10000"/>
          </a:bodyPr>
          <a:lstStyle/>
          <a:p>
            <a:r>
              <a:rPr lang="vi-VN" sz="2400"/>
              <a:t>T</a:t>
            </a:r>
            <a:r>
              <a:rPr lang="en-CA" sz="2400"/>
              <a:t>hời gian hiện thời hiển thị ở </a:t>
            </a:r>
            <a:r>
              <a:rPr lang="vi-VN" sz="2400"/>
              <a:t>vùng</a:t>
            </a:r>
            <a:r>
              <a:rPr lang="en-CA" sz="2400"/>
              <a:t> thông báo</a:t>
            </a:r>
            <a:endParaRPr lang="vi-VN" sz="2400"/>
          </a:p>
          <a:p>
            <a:r>
              <a:rPr lang="en-CA" sz="2400"/>
              <a:t>Hệ điều hành sử dụng ngày tháng và thời gian để xác định</a:t>
            </a:r>
            <a:r>
              <a:rPr lang="vi-VN" sz="2400"/>
              <a:t> thời gian</a:t>
            </a:r>
            <a:r>
              <a:rPr lang="en-CA" sz="2400"/>
              <a:t> tập tin được tạo hay chỉnh sửa</a:t>
            </a:r>
            <a:endParaRPr lang="vi-VN" sz="2400"/>
          </a:p>
          <a:p>
            <a:pPr lvl="1"/>
            <a:r>
              <a:rPr lang="vi-VN"/>
              <a:t>Nếu máy tính được nối mạng, thời gian có thể </a:t>
            </a:r>
            <a:br>
              <a:rPr lang="vi-VN"/>
            </a:br>
            <a:r>
              <a:rPr lang="vi-VN"/>
              <a:t>được xác định bởi máy chủ và chỉ quản trị mạng </a:t>
            </a:r>
            <a:br>
              <a:rPr lang="vi-VN"/>
            </a:br>
            <a:r>
              <a:rPr lang="vi-VN"/>
              <a:t>có thể thay đổi</a:t>
            </a:r>
          </a:p>
          <a:p>
            <a:pPr lvl="1"/>
            <a:r>
              <a:rPr lang="en-CA"/>
              <a:t>Nếu bạn kết nối vào internet, nó cũng sẽ đồng bộ </a:t>
            </a:r>
            <a:br>
              <a:rPr lang="vi-VN"/>
            </a:br>
            <a:r>
              <a:rPr lang="en-CA"/>
              <a:t>hóa đồng hồ của nó với thời gian ở máy chủ </a:t>
            </a:r>
            <a:br>
              <a:rPr lang="vi-VN"/>
            </a:br>
            <a:r>
              <a:rPr lang="en-CA"/>
              <a:t>trên internet</a:t>
            </a:r>
            <a:endParaRPr lang="vi-VN"/>
          </a:p>
          <a:p>
            <a:r>
              <a:rPr lang="en-CA" sz="2400"/>
              <a:t>Để xem ngày tháng và giờ hiện thời, nhấp chuột vào thời gian trong vùng thông báo</a:t>
            </a:r>
            <a:endParaRPr lang="en-US" sz="2400"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12</a:t>
            </a:fld>
            <a:endParaRPr lang="en-US" dirty="0"/>
          </a:p>
        </p:txBody>
      </p:sp>
      <p:pic>
        <p:nvPicPr>
          <p:cNvPr id="4" name="Picture 3" descr="C:\Users\swong\Documents\Manuals\IC3 GS4\7314 IC3 GS4\Screens\l5a-008.png"/>
          <p:cNvPicPr/>
          <p:nvPr/>
        </p:nvPicPr>
        <p:blipFill>
          <a:blip r:embed="rId3">
            <a:extLst>
              <a:ext uri="{28A0092B-C50C-407E-A947-70E740481C1C}">
                <a14:useLocalDpi xmlns:a14="http://schemas.microsoft.com/office/drawing/2010/main" val="0"/>
              </a:ext>
            </a:extLst>
          </a:blip>
          <a:srcRect/>
          <a:stretch>
            <a:fillRect/>
          </a:stretch>
        </p:blipFill>
        <p:spPr bwMode="auto">
          <a:xfrm>
            <a:off x="5957576" y="1724899"/>
            <a:ext cx="2417170" cy="1987129"/>
          </a:xfrm>
          <a:prstGeom prst="rect">
            <a:avLst/>
          </a:prstGeom>
          <a:noFill/>
          <a:ln>
            <a:noFill/>
          </a:ln>
        </p:spPr>
      </p:pic>
    </p:spTree>
    <p:extLst>
      <p:ext uri="{BB962C8B-B14F-4D97-AF65-F5344CB8AC3E}">
        <p14:creationId xmlns:p14="http://schemas.microsoft.com/office/powerpoint/2010/main" val="1403687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Thay đổi ngày giờ (Date and Time)</a:t>
            </a:r>
            <a:endParaRPr lang="en-US" dirty="0"/>
          </a:p>
        </p:txBody>
      </p:sp>
      <p:sp>
        <p:nvSpPr>
          <p:cNvPr id="5" name="Content Placeholder 4"/>
          <p:cNvSpPr>
            <a:spLocks noGrp="1"/>
          </p:cNvSpPr>
          <p:nvPr>
            <p:ph idx="1"/>
          </p:nvPr>
        </p:nvSpPr>
        <p:spPr>
          <a:xfrm>
            <a:off x="195944" y="1008529"/>
            <a:ext cx="8694058" cy="3833744"/>
          </a:xfrm>
        </p:spPr>
        <p:txBody>
          <a:bodyPr>
            <a:normAutofit fontScale="92500" lnSpcReduction="10000"/>
          </a:bodyPr>
          <a:lstStyle/>
          <a:p>
            <a:r>
              <a:rPr lang="en-US" sz="2400"/>
              <a:t>Để thay đổi ngày giờ:</a:t>
            </a:r>
            <a:endParaRPr lang="en-US" sz="2400" dirty="0"/>
          </a:p>
          <a:p>
            <a:pPr lvl="1"/>
            <a:r>
              <a:rPr lang="en-CA" sz="2100"/>
              <a:t>Nhấp chuột vào </a:t>
            </a:r>
            <a:r>
              <a:rPr lang="en-CA" sz="2100" b="1"/>
              <a:t>Start, Control </a:t>
            </a:r>
            <a:br>
              <a:rPr lang="en-CA" sz="2100" b="1"/>
            </a:br>
            <a:r>
              <a:rPr lang="en-CA" sz="2100" b="1"/>
              <a:t>Panel, Clock, Language, and </a:t>
            </a:r>
            <a:br>
              <a:rPr lang="en-CA" sz="2100" b="1"/>
            </a:br>
            <a:r>
              <a:rPr lang="en-CA" sz="2100" b="1"/>
              <a:t>Region</a:t>
            </a:r>
            <a:r>
              <a:rPr lang="en-CA" sz="2100"/>
              <a:t>, và sau đó Nhấp chuột </a:t>
            </a:r>
            <a:br>
              <a:rPr lang="en-CA" sz="2100"/>
            </a:br>
            <a:r>
              <a:rPr lang="en-CA" sz="2100"/>
              <a:t>vào </a:t>
            </a:r>
            <a:r>
              <a:rPr lang="en-CA" sz="2100" b="1"/>
              <a:t>Date and Time</a:t>
            </a:r>
            <a:r>
              <a:rPr lang="en-CA" sz="2100"/>
              <a:t> hay </a:t>
            </a:r>
            <a:r>
              <a:rPr lang="en-CA" sz="2100" b="1"/>
              <a:t>Set </a:t>
            </a:r>
            <a:br>
              <a:rPr lang="en-CA" sz="2100" b="1"/>
            </a:br>
            <a:r>
              <a:rPr lang="en-CA" sz="2100" b="1"/>
              <a:t>the time and date</a:t>
            </a:r>
            <a:r>
              <a:rPr lang="en-CA" sz="2100"/>
              <a:t>, hoặc</a:t>
            </a:r>
            <a:endParaRPr lang="en-US" sz="2100" dirty="0"/>
          </a:p>
          <a:p>
            <a:pPr lvl="1"/>
            <a:r>
              <a:rPr lang="en-CA" sz="2100"/>
              <a:t>Nhấp chuột vào </a:t>
            </a:r>
            <a:r>
              <a:rPr lang="en-CA" sz="2100" b="1"/>
              <a:t>Start, Control</a:t>
            </a:r>
            <a:br>
              <a:rPr lang="en-CA" sz="2100" b="1"/>
            </a:br>
            <a:r>
              <a:rPr lang="en-CA" sz="2100" b="1"/>
              <a:t>Panel, Clock, Language, and </a:t>
            </a:r>
            <a:br>
              <a:rPr lang="en-CA" sz="2100" b="1"/>
            </a:br>
            <a:r>
              <a:rPr lang="en-CA" sz="2100" b="1"/>
              <a:t>Region</a:t>
            </a:r>
            <a:r>
              <a:rPr lang="en-CA" sz="2100"/>
              <a:t>, và sau đó Nhấp chuột </a:t>
            </a:r>
            <a:br>
              <a:rPr lang="en-CA" sz="2100"/>
            </a:br>
            <a:r>
              <a:rPr lang="en-CA" sz="2100"/>
              <a:t>vào </a:t>
            </a:r>
            <a:r>
              <a:rPr lang="en-CA" sz="2100" b="1"/>
              <a:t>Date and Time</a:t>
            </a:r>
            <a:r>
              <a:rPr lang="en-CA" sz="2100"/>
              <a:t> hay </a:t>
            </a:r>
            <a:r>
              <a:rPr lang="en-CA" sz="2100" b="1"/>
              <a:t>Set </a:t>
            </a:r>
            <a:br>
              <a:rPr lang="en-CA" sz="2100" b="1"/>
            </a:br>
            <a:r>
              <a:rPr lang="en-CA" sz="2100" b="1"/>
              <a:t>the time and date</a:t>
            </a:r>
            <a:r>
              <a:rPr lang="en-CA" sz="2100"/>
              <a:t>, hoặc</a:t>
            </a:r>
            <a:endParaRPr lang="en-US" sz="2100" dirty="0"/>
          </a:p>
          <a:p>
            <a:pPr lvl="1"/>
            <a:r>
              <a:rPr lang="en-CA" sz="2100"/>
              <a:t>Nhấp chuột vào thời gian trong vùng thông báo và sau đó Nhấp chuột vào </a:t>
            </a:r>
            <a:r>
              <a:rPr lang="en-CA" sz="2100" b="1"/>
              <a:t>Change date and time settings</a:t>
            </a:r>
            <a:endParaRPr lang="en-US" sz="2100" b="1" dirty="0"/>
          </a:p>
          <a:p>
            <a:endParaRPr lang="en-US" sz="2100"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13</a:t>
            </a:fld>
            <a:endParaRPr lang="en-US" dirty="0"/>
          </a:p>
        </p:txBody>
      </p:sp>
      <p:pic>
        <p:nvPicPr>
          <p:cNvPr id="4" name="Picture 3" descr="C:\Users\swong\Documents\Manuals\IC3 GS4\7314 IC3 GS4\Screens\l5a-009.png"/>
          <p:cNvPicPr/>
          <p:nvPr/>
        </p:nvPicPr>
        <p:blipFill>
          <a:blip r:embed="rId3">
            <a:extLst>
              <a:ext uri="{28A0092B-C50C-407E-A947-70E740481C1C}">
                <a14:useLocalDpi xmlns:a14="http://schemas.microsoft.com/office/drawing/2010/main" val="0"/>
              </a:ext>
            </a:extLst>
          </a:blip>
          <a:srcRect/>
          <a:stretch>
            <a:fillRect/>
          </a:stretch>
        </p:blipFill>
        <p:spPr bwMode="auto">
          <a:xfrm>
            <a:off x="5056075" y="892629"/>
            <a:ext cx="3271497" cy="3222171"/>
          </a:xfrm>
          <a:prstGeom prst="rect">
            <a:avLst/>
          </a:prstGeom>
          <a:noFill/>
          <a:ln>
            <a:noFill/>
          </a:ln>
        </p:spPr>
      </p:pic>
    </p:spTree>
    <p:extLst>
      <p:ext uri="{BB962C8B-B14F-4D97-AF65-F5344CB8AC3E}">
        <p14:creationId xmlns:p14="http://schemas.microsoft.com/office/powerpoint/2010/main" val="339024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Thay đổi ngôn ngữ (Language)</a:t>
            </a:r>
            <a:endParaRPr lang="en-US" dirty="0"/>
          </a:p>
        </p:txBody>
      </p:sp>
      <p:sp>
        <p:nvSpPr>
          <p:cNvPr id="5" name="Content Placeholder 4"/>
          <p:cNvSpPr>
            <a:spLocks noGrp="1"/>
          </p:cNvSpPr>
          <p:nvPr>
            <p:ph idx="1"/>
          </p:nvPr>
        </p:nvSpPr>
        <p:spPr>
          <a:xfrm>
            <a:off x="373063" y="1008529"/>
            <a:ext cx="4610417" cy="3684914"/>
          </a:xfrm>
        </p:spPr>
        <p:txBody>
          <a:bodyPr>
            <a:normAutofit fontScale="92500" lnSpcReduction="20000"/>
          </a:bodyPr>
          <a:lstStyle/>
          <a:p>
            <a:r>
              <a:rPr lang="en-CA" sz="2700"/>
              <a:t>Ngôn ngữ đã được cài sẵn dựa trên vùng lãnh thổ nơi máy tính được mua</a:t>
            </a:r>
            <a:endParaRPr lang="vi-VN" sz="2700"/>
          </a:p>
          <a:p>
            <a:r>
              <a:rPr lang="en-CA" sz="2700"/>
              <a:t>Có thể cài đặt hoặc gỡ bỏ các ngôn ngữ khác và thay đổi hiển thị hoặc tùy chọn nhập đầu vào (input)</a:t>
            </a:r>
            <a:endParaRPr lang="en-US" sz="2700"/>
          </a:p>
          <a:p>
            <a:pPr lvl="1"/>
            <a:r>
              <a:rPr lang="en-CA" sz="2300"/>
              <a:t>Chọn </a:t>
            </a:r>
            <a:r>
              <a:rPr lang="en-CA" sz="2300" b="1"/>
              <a:t>start, contral panel</a:t>
            </a:r>
            <a:r>
              <a:rPr lang="en-CA" sz="2300"/>
              <a:t> và chọn </a:t>
            </a:r>
            <a:r>
              <a:rPr lang="en-CA" sz="2300" b="1"/>
              <a:t>clock, language, and region</a:t>
            </a:r>
            <a:r>
              <a:rPr lang="en-CA" sz="2300"/>
              <a:t>. Sau đó chọn </a:t>
            </a:r>
            <a:r>
              <a:rPr lang="en-CA" sz="2300" b="1"/>
              <a:t>change keyboards or other input methods</a:t>
            </a:r>
            <a:endParaRPr lang="en-US" sz="2300" b="1"/>
          </a:p>
          <a:p>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14</a:t>
            </a:fld>
            <a:endParaRPr lang="en-US" dirty="0"/>
          </a:p>
        </p:txBody>
      </p:sp>
      <p:pic>
        <p:nvPicPr>
          <p:cNvPr id="4" name="Picture 3" descr="C:\Users\swong\Documents\Manuals\IC3 GS4\7314 IC3 GS4\Screens\l5a-012.png"/>
          <p:cNvPicPr/>
          <p:nvPr/>
        </p:nvPicPr>
        <p:blipFill>
          <a:blip r:embed="rId3">
            <a:extLst>
              <a:ext uri="{28A0092B-C50C-407E-A947-70E740481C1C}">
                <a14:useLocalDpi xmlns:a14="http://schemas.microsoft.com/office/drawing/2010/main" val="0"/>
              </a:ext>
            </a:extLst>
          </a:blip>
          <a:srcRect/>
          <a:stretch>
            <a:fillRect/>
          </a:stretch>
        </p:blipFill>
        <p:spPr bwMode="auto">
          <a:xfrm>
            <a:off x="5124994" y="1281827"/>
            <a:ext cx="3217091" cy="2898288"/>
          </a:xfrm>
          <a:prstGeom prst="rect">
            <a:avLst/>
          </a:prstGeom>
          <a:noFill/>
          <a:ln>
            <a:noFill/>
          </a:ln>
        </p:spPr>
      </p:pic>
    </p:spTree>
    <p:extLst>
      <p:ext uri="{BB962C8B-B14F-4D97-AF65-F5344CB8AC3E}">
        <p14:creationId xmlns:p14="http://schemas.microsoft.com/office/powerpoint/2010/main" val="35478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Thay đổi ngôn ngữ (Language)</a:t>
            </a:r>
            <a:endParaRPr lang="en-US" dirty="0"/>
          </a:p>
        </p:txBody>
      </p:sp>
      <p:sp>
        <p:nvSpPr>
          <p:cNvPr id="5" name="Content Placeholder 4"/>
          <p:cNvSpPr>
            <a:spLocks noGrp="1"/>
          </p:cNvSpPr>
          <p:nvPr>
            <p:ph idx="1"/>
          </p:nvPr>
        </p:nvSpPr>
        <p:spPr>
          <a:xfrm>
            <a:off x="373064" y="1008528"/>
            <a:ext cx="5159056" cy="4024244"/>
          </a:xfrm>
        </p:spPr>
        <p:txBody>
          <a:bodyPr>
            <a:normAutofit lnSpcReduction="10000"/>
          </a:bodyPr>
          <a:lstStyle/>
          <a:p>
            <a:r>
              <a:rPr lang="en-CA" sz="2400"/>
              <a:t>Để thay đổi hiển thị các thành phần trên màn hình sang ngôn ngữ khác, chọn mũi tên của </a:t>
            </a:r>
            <a:r>
              <a:rPr lang="en-CA" sz="2400" b="1"/>
              <a:t>choose a display language</a:t>
            </a:r>
            <a:r>
              <a:rPr lang="en-CA" sz="2400"/>
              <a:t> và nhấp chọn ngôn ngữ thích hợp</a:t>
            </a:r>
            <a:endParaRPr lang="en-US" sz="2400"/>
          </a:p>
          <a:p>
            <a:r>
              <a:rPr lang="en-CA" sz="2400"/>
              <a:t>Chọn nút </a:t>
            </a:r>
            <a:r>
              <a:rPr lang="en-CA" sz="2400" b="1"/>
              <a:t>install/uninstall languages</a:t>
            </a:r>
            <a:endParaRPr lang="en-US" sz="2400" b="1"/>
          </a:p>
          <a:p>
            <a:pPr lvl="1"/>
            <a:r>
              <a:rPr lang="vi-VN" sz="2000"/>
              <a:t>Chỉ </a:t>
            </a:r>
            <a:r>
              <a:rPr lang="en-CA" sz="2000"/>
              <a:t>hiển thị chỉ nếu một gói giao diện ngôn ngữ (LIP) hoặc gói giao diện đa ngôn ngữ (MUI) đã được cài đặt</a:t>
            </a:r>
            <a:endParaRPr lang="vi-VN" sz="2000"/>
          </a:p>
          <a:p>
            <a:r>
              <a:rPr lang="en-US" sz="2400"/>
              <a:t>Nhập vào các ký tự của ngôn ngữ khác, chọn </a:t>
            </a:r>
            <a:r>
              <a:rPr lang="en-US" sz="2400" b="1"/>
              <a:t>change keyboards</a:t>
            </a:r>
            <a:r>
              <a:rPr lang="en-US" sz="2400"/>
              <a:t>.</a:t>
            </a:r>
            <a:endParaRPr lang="vi-VN" sz="240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15</a:t>
            </a:fld>
            <a:endParaRPr lang="en-US" dirty="0"/>
          </a:p>
        </p:txBody>
      </p:sp>
      <p:pic>
        <p:nvPicPr>
          <p:cNvPr id="4" name="Picture 3" descr="C:\Users\swong\Documents\Manuals\IC3 GS4\7314 IC3 GS4\Screens\l5a-013.png"/>
          <p:cNvPicPr/>
          <p:nvPr/>
        </p:nvPicPr>
        <p:blipFill>
          <a:blip r:embed="rId3">
            <a:extLst>
              <a:ext uri="{28A0092B-C50C-407E-A947-70E740481C1C}">
                <a14:useLocalDpi xmlns:a14="http://schemas.microsoft.com/office/drawing/2010/main" val="0"/>
              </a:ext>
            </a:extLst>
          </a:blip>
          <a:srcRect/>
          <a:stretch>
            <a:fillRect/>
          </a:stretch>
        </p:blipFill>
        <p:spPr bwMode="auto">
          <a:xfrm>
            <a:off x="5407878" y="1456720"/>
            <a:ext cx="3051967" cy="2658080"/>
          </a:xfrm>
          <a:prstGeom prst="rect">
            <a:avLst/>
          </a:prstGeom>
          <a:noFill/>
          <a:ln>
            <a:noFill/>
          </a:ln>
        </p:spPr>
      </p:pic>
    </p:spTree>
    <p:extLst>
      <p:ext uri="{BB962C8B-B14F-4D97-AF65-F5344CB8AC3E}">
        <p14:creationId xmlns:p14="http://schemas.microsoft.com/office/powerpoint/2010/main" val="2750457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Thay đổi ngôn ngữ (Language)</a:t>
            </a:r>
            <a:endParaRPr lang="en-US" dirty="0"/>
          </a:p>
        </p:txBody>
      </p:sp>
      <p:sp>
        <p:nvSpPr>
          <p:cNvPr id="5" name="Content Placeholder 4"/>
          <p:cNvSpPr>
            <a:spLocks noGrp="1"/>
          </p:cNvSpPr>
          <p:nvPr>
            <p:ph idx="1"/>
          </p:nvPr>
        </p:nvSpPr>
        <p:spPr>
          <a:xfrm>
            <a:off x="373064" y="1008529"/>
            <a:ext cx="4082823" cy="3684914"/>
          </a:xfrm>
        </p:spPr>
        <p:txBody>
          <a:bodyPr/>
          <a:lstStyle/>
          <a:p>
            <a:r>
              <a:rPr lang="en-CA"/>
              <a:t>Bạn có thể thay đổi định dạng cho ngày tháng theo yêu cầu bằng cách nhấp chọn thẻ </a:t>
            </a:r>
            <a:r>
              <a:rPr lang="en-CA" b="1"/>
              <a:t>Format</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16</a:t>
            </a:fld>
            <a:endParaRPr lang="en-US" dirty="0"/>
          </a:p>
        </p:txBody>
      </p:sp>
      <p:pic>
        <p:nvPicPr>
          <p:cNvPr id="4" name="Picture 3" descr="C:\Users\swong\Documents\Manuals\IC3 GS4\7314 IC3 GS4\Screens\L5\l5-006.png"/>
          <p:cNvPicPr/>
          <p:nvPr/>
        </p:nvPicPr>
        <p:blipFill>
          <a:blip r:embed="rId3">
            <a:extLst>
              <a:ext uri="{28A0092B-C50C-407E-A947-70E740481C1C}">
                <a14:useLocalDpi xmlns:a14="http://schemas.microsoft.com/office/drawing/2010/main" val="0"/>
              </a:ext>
            </a:extLst>
          </a:blip>
          <a:srcRect/>
          <a:stretch>
            <a:fillRect/>
          </a:stretch>
        </p:blipFill>
        <p:spPr bwMode="auto">
          <a:xfrm>
            <a:off x="4338264" y="1108913"/>
            <a:ext cx="4009394" cy="3463087"/>
          </a:xfrm>
          <a:prstGeom prst="rect">
            <a:avLst/>
          </a:prstGeom>
          <a:noFill/>
          <a:ln>
            <a:noFill/>
          </a:ln>
        </p:spPr>
      </p:pic>
    </p:spTree>
    <p:extLst>
      <p:ext uri="{BB962C8B-B14F-4D97-AF65-F5344CB8AC3E}">
        <p14:creationId xmlns:p14="http://schemas.microsoft.com/office/powerpoint/2010/main" val="4233113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Các cài đặt khả năng truy cập</a:t>
            </a:r>
            <a:endParaRPr lang="en-US" dirty="0"/>
          </a:p>
        </p:txBody>
      </p:sp>
      <p:sp>
        <p:nvSpPr>
          <p:cNvPr id="5" name="Content Placeholder 4"/>
          <p:cNvSpPr>
            <a:spLocks noGrp="1"/>
          </p:cNvSpPr>
          <p:nvPr>
            <p:ph idx="1"/>
          </p:nvPr>
        </p:nvSpPr>
        <p:spPr>
          <a:xfrm>
            <a:off x="174171" y="973341"/>
            <a:ext cx="8186058" cy="3726414"/>
          </a:xfrm>
        </p:spPr>
        <p:txBody>
          <a:bodyPr/>
          <a:lstStyle/>
          <a:p>
            <a:r>
              <a:rPr lang="en-CA"/>
              <a:t>Hỗ trợ các thiết bị trợ giúp cho người khuyết tật</a:t>
            </a:r>
            <a:endParaRPr lang="vi-VN"/>
          </a:p>
          <a:p>
            <a:r>
              <a:rPr lang="vi-VN"/>
              <a:t>Hỗ trợ các thiết bị trợ giúp</a:t>
            </a:r>
          </a:p>
          <a:p>
            <a:pPr lvl="1"/>
            <a:r>
              <a:rPr lang="vi-VN"/>
              <a:t>Có thể </a:t>
            </a:r>
            <a:r>
              <a:rPr lang="en-CA"/>
              <a:t>tùy biến các cài </a:t>
            </a:r>
            <a:br>
              <a:rPr lang="vi-VN"/>
            </a:br>
            <a:r>
              <a:rPr lang="en-CA"/>
              <a:t>đặt khả năng truy cập </a:t>
            </a:r>
            <a:br>
              <a:rPr lang="vi-VN"/>
            </a:br>
            <a:r>
              <a:rPr lang="en-CA"/>
              <a:t>và các thiết bị</a:t>
            </a:r>
            <a:endParaRPr lang="vi-VN"/>
          </a:p>
          <a:p>
            <a:r>
              <a:rPr lang="vi-VN"/>
              <a:t>Các hệ điều hành khác cũng có những tính năng hỗ trợ truy cập dành cho người khuyết tật tương tự như windows</a:t>
            </a:r>
            <a:endParaRPr lang="en-US"/>
          </a:p>
          <a:p>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17</a:t>
            </a:fld>
            <a:endParaRPr lang="en-US" dirty="0"/>
          </a:p>
        </p:txBody>
      </p:sp>
      <p:pic>
        <p:nvPicPr>
          <p:cNvPr id="4" name="Picture 3" descr="C:\Users\swong\Documents\Manuals\IC3 GS4\7314 IC3 GS4\Screens\l5a-021.png"/>
          <p:cNvPicPr/>
          <p:nvPr/>
        </p:nvPicPr>
        <p:blipFill rotWithShape="1">
          <a:blip r:embed="rId3">
            <a:extLst>
              <a:ext uri="{28A0092B-C50C-407E-A947-70E740481C1C}">
                <a14:useLocalDpi xmlns:a14="http://schemas.microsoft.com/office/drawing/2010/main" val="0"/>
              </a:ext>
            </a:extLst>
          </a:blip>
          <a:srcRect r="4041" b="16858"/>
          <a:stretch/>
        </p:blipFill>
        <p:spPr bwMode="auto">
          <a:xfrm>
            <a:off x="4124689" y="1423235"/>
            <a:ext cx="4235539" cy="14941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4094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Các cài đặt khả năng truy cập</a:t>
            </a:r>
            <a:endParaRPr lang="en-US" dirty="0"/>
          </a:p>
        </p:txBody>
      </p:sp>
      <p:sp>
        <p:nvSpPr>
          <p:cNvPr id="5" name="Content Placeholder 4"/>
          <p:cNvSpPr>
            <a:spLocks noGrp="1"/>
          </p:cNvSpPr>
          <p:nvPr>
            <p:ph idx="1"/>
          </p:nvPr>
        </p:nvSpPr>
        <p:spPr/>
        <p:txBody>
          <a:bodyPr/>
          <a:lstStyle/>
          <a:p>
            <a:r>
              <a:rPr lang="en-CA"/>
              <a:t>có thể chọn một trong các lựa chọn hoặc nhấp chọn </a:t>
            </a:r>
            <a:r>
              <a:rPr lang="en-CA" b="1"/>
              <a:t>Ease of Access Center</a:t>
            </a:r>
            <a:r>
              <a:rPr lang="en-CA"/>
              <a:t> để thấy danh sách các lựa chọn</a:t>
            </a:r>
            <a:endParaRPr lang="en-US" b="1" dirty="0"/>
          </a:p>
          <a:p>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18</a:t>
            </a:fld>
            <a:endParaRPr lang="en-US" dirty="0"/>
          </a:p>
        </p:txBody>
      </p:sp>
      <p:pic>
        <p:nvPicPr>
          <p:cNvPr id="4" name="Picture 3" descr="C:\Users\swong\Documents\Manuals\IC3 GS4\7314 IC3 GS4\Screens\L5\l5-041.png"/>
          <p:cNvPicPr/>
          <p:nvPr/>
        </p:nvPicPr>
        <p:blipFill>
          <a:blip r:embed="rId3">
            <a:extLst>
              <a:ext uri="{28A0092B-C50C-407E-A947-70E740481C1C}">
                <a14:useLocalDpi xmlns:a14="http://schemas.microsoft.com/office/drawing/2010/main" val="0"/>
              </a:ext>
            </a:extLst>
          </a:blip>
          <a:srcRect/>
          <a:stretch>
            <a:fillRect/>
          </a:stretch>
        </p:blipFill>
        <p:spPr bwMode="auto">
          <a:xfrm>
            <a:off x="1676399" y="1850571"/>
            <a:ext cx="5736771" cy="2656114"/>
          </a:xfrm>
          <a:prstGeom prst="rect">
            <a:avLst/>
          </a:prstGeom>
          <a:noFill/>
          <a:ln>
            <a:noFill/>
          </a:ln>
        </p:spPr>
      </p:pic>
    </p:spTree>
    <p:extLst>
      <p:ext uri="{BB962C8B-B14F-4D97-AF65-F5344CB8AC3E}">
        <p14:creationId xmlns:p14="http://schemas.microsoft.com/office/powerpoint/2010/main" val="3576839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a:t>Các cài đặt khả năng truy cập</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48729593"/>
              </p:ext>
            </p:extLst>
          </p:nvPr>
        </p:nvGraphicFramePr>
        <p:xfrm>
          <a:off x="203201" y="1135857"/>
          <a:ext cx="8326438" cy="3653790"/>
        </p:xfrm>
        <a:graphic>
          <a:graphicData uri="http://schemas.openxmlformats.org/drawingml/2006/table">
            <a:tbl>
              <a:tblPr firstRow="1" firstCol="1" bandRow="1"/>
              <a:tblGrid>
                <a:gridCol w="2415549">
                  <a:extLst>
                    <a:ext uri="{9D8B030D-6E8A-4147-A177-3AD203B41FA5}">
                      <a16:colId xmlns:a16="http://schemas.microsoft.com/office/drawing/2014/main" val="20000"/>
                    </a:ext>
                  </a:extLst>
                </a:gridCol>
                <a:gridCol w="5910889">
                  <a:extLst>
                    <a:ext uri="{9D8B030D-6E8A-4147-A177-3AD203B41FA5}">
                      <a16:colId xmlns:a16="http://schemas.microsoft.com/office/drawing/2014/main" val="20001"/>
                    </a:ext>
                  </a:extLst>
                </a:gridCol>
              </a:tblGrid>
              <a:tr h="867537">
                <a:tc>
                  <a:txBody>
                    <a:bodyPr/>
                    <a:lstStyle/>
                    <a:p>
                      <a:pPr>
                        <a:lnSpc>
                          <a:spcPct val="115000"/>
                        </a:lnSpc>
                        <a:spcBef>
                          <a:spcPts val="200"/>
                        </a:spcBef>
                        <a:spcAft>
                          <a:spcPts val="200"/>
                        </a:spcAft>
                        <a:tabLst>
                          <a:tab pos="228600" algn="l"/>
                        </a:tabLst>
                      </a:pPr>
                      <a:r>
                        <a:rPr lang="en-US" sz="1700" b="1" dirty="0">
                          <a:effectLst/>
                          <a:latin typeface="Cambria" panose="02040503050406030204" pitchFamily="18" charset="0"/>
                          <a:ea typeface="Times New Roman"/>
                          <a:cs typeface="Calibri"/>
                        </a:rPr>
                        <a:t>Magnifier</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700">
                          <a:effectLst/>
                          <a:latin typeface="Cambria" panose="02040503050406030204" pitchFamily="18" charset="0"/>
                          <a:ea typeface="Times New Roman"/>
                          <a:cs typeface="Calibri"/>
                        </a:rPr>
                        <a:t>Các phần chia mở rộng của màn hình làm cho dễ xem văn bản và hình ảnh hơn và thấy toàn màn hình dễ dàng hơn</a:t>
                      </a:r>
                      <a:endParaRPr lang="en-US" sz="1700" dirty="0">
                        <a:effectLst/>
                        <a:latin typeface="Cambria" panose="02040503050406030204" pitchFamily="18" charset="0"/>
                        <a:ea typeface="Times New Roman"/>
                        <a:cs typeface="Calibri"/>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56716">
                <a:tc>
                  <a:txBody>
                    <a:bodyPr/>
                    <a:lstStyle/>
                    <a:p>
                      <a:pPr>
                        <a:lnSpc>
                          <a:spcPct val="115000"/>
                        </a:lnSpc>
                        <a:spcBef>
                          <a:spcPts val="200"/>
                        </a:spcBef>
                        <a:spcAft>
                          <a:spcPts val="200"/>
                        </a:spcAft>
                        <a:tabLst>
                          <a:tab pos="228600" algn="l"/>
                        </a:tabLst>
                      </a:pPr>
                      <a:r>
                        <a:rPr lang="en-US" sz="1700" b="1" dirty="0">
                          <a:effectLst/>
                          <a:latin typeface="Cambria" panose="02040503050406030204" pitchFamily="18" charset="0"/>
                          <a:ea typeface="Times New Roman"/>
                          <a:cs typeface="Calibri"/>
                        </a:rPr>
                        <a:t>Narrator</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700">
                          <a:effectLst/>
                          <a:latin typeface="Cambria" panose="02040503050406030204" pitchFamily="18" charset="0"/>
                          <a:ea typeface="Times New Roman"/>
                          <a:cs typeface="Calibri"/>
                        </a:rPr>
                        <a:t>Một trình đọc màn hình cơ bản để đọc to văn bản trên màn hình và mô tả một số sự kiện để bạn biết cái gì đang xảy ra khi bạn sử dụng máy tính.</a:t>
                      </a:r>
                      <a:endParaRPr lang="en-US" sz="1700" dirty="0">
                        <a:effectLst/>
                        <a:latin typeface="Cambria" panose="02040503050406030204" pitchFamily="18" charset="0"/>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7537">
                <a:tc>
                  <a:txBody>
                    <a:bodyPr/>
                    <a:lstStyle/>
                    <a:p>
                      <a:pPr>
                        <a:lnSpc>
                          <a:spcPct val="115000"/>
                        </a:lnSpc>
                        <a:spcBef>
                          <a:spcPts val="200"/>
                        </a:spcBef>
                        <a:spcAft>
                          <a:spcPts val="200"/>
                        </a:spcAft>
                        <a:tabLst>
                          <a:tab pos="228600" algn="l"/>
                        </a:tabLst>
                      </a:pPr>
                      <a:r>
                        <a:rPr lang="en-US" sz="1700" b="1" dirty="0">
                          <a:effectLst/>
                          <a:latin typeface="Cambria" panose="02040503050406030204" pitchFamily="18" charset="0"/>
                          <a:ea typeface="Times New Roman"/>
                          <a:cs typeface="Calibri"/>
                        </a:rPr>
                        <a:t>On-Screen Keyboard</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700">
                          <a:effectLst/>
                          <a:latin typeface="Cambria" panose="02040503050406030204" pitchFamily="18" charset="0"/>
                          <a:ea typeface="Times New Roman"/>
                          <a:cs typeface="Calibri"/>
                        </a:rPr>
                        <a:t>Hiển thị một bàn phím ảo trên màn hình để bạn có thể sử dụng với một thiết bị chuột hoặc một thiết bị trỏ khác.</a:t>
                      </a:r>
                      <a:endParaRPr lang="en-US" sz="1700" dirty="0">
                        <a:effectLst/>
                        <a:latin typeface="Cambria" panose="02040503050406030204" pitchFamily="18" charset="0"/>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62000">
                <a:tc>
                  <a:txBody>
                    <a:bodyPr/>
                    <a:lstStyle/>
                    <a:p>
                      <a:pPr>
                        <a:lnSpc>
                          <a:spcPct val="115000"/>
                        </a:lnSpc>
                        <a:spcBef>
                          <a:spcPts val="200"/>
                        </a:spcBef>
                        <a:spcAft>
                          <a:spcPts val="200"/>
                        </a:spcAft>
                        <a:tabLst>
                          <a:tab pos="228600" algn="l"/>
                        </a:tabLst>
                      </a:pPr>
                      <a:r>
                        <a:rPr lang="en-US" sz="1700" b="1" dirty="0">
                          <a:effectLst/>
                          <a:latin typeface="Cambria" panose="02040503050406030204" pitchFamily="18" charset="0"/>
                          <a:ea typeface="Times New Roman"/>
                          <a:cs typeface="Calibri"/>
                        </a:rPr>
                        <a:t>High Contrast display settings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700">
                          <a:effectLst/>
                          <a:latin typeface="Cambria" panose="02040503050406030204" pitchFamily="18" charset="0"/>
                          <a:ea typeface="Times New Roman"/>
                          <a:cs typeface="Calibri"/>
                        </a:rPr>
                        <a:t>Tăng độ tương phản của các màu sắc để giảm sự mỏi mắt và làm cho các đối tượng dễ đọc hơn.</a:t>
                      </a:r>
                      <a:endParaRPr lang="en-US" sz="1700" dirty="0">
                        <a:effectLst/>
                        <a:latin typeface="Cambria" panose="02040503050406030204" pitchFamily="18" charset="0"/>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19</a:t>
            </a:fld>
            <a:endParaRPr lang="en-US" dirty="0"/>
          </a:p>
        </p:txBody>
      </p:sp>
    </p:spTree>
    <p:extLst>
      <p:ext uri="{BB962C8B-B14F-4D97-AF65-F5344CB8AC3E}">
        <p14:creationId xmlns:p14="http://schemas.microsoft.com/office/powerpoint/2010/main" val="2741376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Mục tiêu bài học</a:t>
            </a:r>
            <a:endParaRPr lang="en-US" dirty="0"/>
          </a:p>
        </p:txBody>
      </p:sp>
      <p:sp>
        <p:nvSpPr>
          <p:cNvPr id="3" name="Content Placeholder 2"/>
          <p:cNvSpPr>
            <a:spLocks noGrp="1"/>
          </p:cNvSpPr>
          <p:nvPr>
            <p:ph idx="1"/>
          </p:nvPr>
        </p:nvSpPr>
        <p:spPr>
          <a:xfrm>
            <a:off x="373063" y="1008529"/>
            <a:ext cx="8528890" cy="3862667"/>
          </a:xfrm>
        </p:spPr>
        <p:txBody>
          <a:bodyPr>
            <a:normAutofit lnSpcReduction="10000"/>
          </a:bodyPr>
          <a:lstStyle/>
          <a:p>
            <a:pPr lvl="0"/>
            <a:r>
              <a:rPr lang="en-US"/>
              <a:t>Khởi động control panel</a:t>
            </a:r>
            <a:endParaRPr lang="vi-VN"/>
          </a:p>
          <a:p>
            <a:pPr lvl="0"/>
            <a:r>
              <a:rPr lang="en-US"/>
              <a:t>Thay đổi các chế độ xem (view)</a:t>
            </a:r>
            <a:endParaRPr lang="vi-VN"/>
          </a:p>
          <a:p>
            <a:pPr lvl="0"/>
            <a:r>
              <a:rPr lang="en-US"/>
              <a:t>Thay đổi sự hiển thị của màn hình nền (desktop)</a:t>
            </a:r>
            <a:endParaRPr lang="vi-VN"/>
          </a:p>
          <a:p>
            <a:r>
              <a:rPr lang="en-CA"/>
              <a:t>Thay đổi ngày giờ</a:t>
            </a:r>
            <a:endParaRPr lang="vi-VN"/>
          </a:p>
          <a:p>
            <a:pPr lvl="0"/>
            <a:r>
              <a:rPr lang="en-US"/>
              <a:t>Thay thay đổi các chế độ xem hoặc nhập liệu với các ngôn ngữ khác</a:t>
            </a:r>
            <a:endParaRPr lang="vi-VN"/>
          </a:p>
          <a:p>
            <a:pPr lvl="0"/>
            <a:r>
              <a:rPr lang="en-US"/>
              <a:t>Tìm kiếm các thiết lập cho các tùy chọn khả năng truy cập</a:t>
            </a:r>
            <a:endParaRPr lang="vi-VN"/>
          </a:p>
          <a:p>
            <a:pPr lvl="0"/>
            <a:r>
              <a:rPr lang="en-US"/>
              <a:t>Cài đặt các tùy chọn khác nhau về nguồn điện</a:t>
            </a:r>
            <a:endParaRPr lang="vi-VN"/>
          </a:p>
          <a:p>
            <a:r>
              <a:rPr lang="en-CA"/>
              <a:t>Xác định các loại và giới hạn của tài khoản người dùng</a:t>
            </a:r>
            <a:endParaRPr lang="vi-VN"/>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a:t>
            </a:fld>
            <a:endParaRPr lang="en-US" dirty="0"/>
          </a:p>
        </p:txBody>
      </p:sp>
    </p:spTree>
    <p:extLst>
      <p:ext uri="{BB962C8B-B14F-4D97-AF65-F5344CB8AC3E}">
        <p14:creationId xmlns:p14="http://schemas.microsoft.com/office/powerpoint/2010/main" val="1918678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Tìm hiểu Power Options</a:t>
            </a:r>
            <a:endParaRPr lang="en-US" dirty="0"/>
          </a:p>
        </p:txBody>
      </p:sp>
      <p:sp>
        <p:nvSpPr>
          <p:cNvPr id="5" name="Content Placeholder 4"/>
          <p:cNvSpPr>
            <a:spLocks noGrp="1"/>
          </p:cNvSpPr>
          <p:nvPr>
            <p:ph idx="1"/>
          </p:nvPr>
        </p:nvSpPr>
        <p:spPr/>
        <p:txBody>
          <a:bodyPr/>
          <a:lstStyle/>
          <a:p>
            <a:r>
              <a:rPr lang="en-US" b="1"/>
              <a:t>Tắt máy</a:t>
            </a:r>
            <a:endParaRPr lang="en-US" b="1" dirty="0"/>
          </a:p>
          <a:p>
            <a:pPr lvl="1"/>
            <a:r>
              <a:rPr lang="vi-VN"/>
              <a:t>Tắt máy tính đúng cách là rất quan trọng</a:t>
            </a:r>
          </a:p>
          <a:p>
            <a:pPr lvl="2"/>
            <a:r>
              <a:rPr lang="en-CA"/>
              <a:t>tiết kiệm năng lượng </a:t>
            </a:r>
            <a:r>
              <a:rPr lang="vi-VN"/>
              <a:t>và</a:t>
            </a:r>
            <a:r>
              <a:rPr lang="en-CA"/>
              <a:t> đảm bảo cho dữ liệu của bạn đã được lưu</a:t>
            </a:r>
            <a:endParaRPr lang="vi-VN"/>
          </a:p>
          <a:p>
            <a:pPr lvl="1"/>
            <a:r>
              <a:rPr lang="vi-VN"/>
              <a:t>Để tắt, nhấp vào </a:t>
            </a:r>
            <a:r>
              <a:rPr lang="vi-VN" b="1"/>
              <a:t>Start</a:t>
            </a:r>
            <a:r>
              <a:rPr lang="vi-VN"/>
              <a:t>, chọn </a:t>
            </a:r>
            <a:r>
              <a:rPr lang="vi-VN" b="1"/>
              <a:t>Shut down</a:t>
            </a:r>
          </a:p>
          <a:p>
            <a:pPr lvl="2"/>
            <a:r>
              <a:rPr lang="vi-VN"/>
              <a:t>M</a:t>
            </a:r>
            <a:r>
              <a:rPr lang="en-CA"/>
              <a:t>áy tính sẽ đóng tất cả các tập tin, ứng dụng đang mở và tắt hệ điều hành, sau đó hoàn tất việc tắt máy tính và màn hình hiển thị</a:t>
            </a:r>
            <a:endParaRPr lang="vi-VN"/>
          </a:p>
          <a:p>
            <a:pPr lvl="2"/>
            <a:r>
              <a:rPr lang="en-CA"/>
              <a:t>Khởi động lại máy tính của bạn sau khi tắt máy mất nhiều thời gian hơn việc đánh thức máy tính đang tạm nghỉ hoặc ngủ đông</a:t>
            </a:r>
            <a:endParaRPr lang="en-US"/>
          </a:p>
          <a:p>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4" name="Slide Number Placeholder 3"/>
          <p:cNvSpPr>
            <a:spLocks noGrp="1"/>
          </p:cNvSpPr>
          <p:nvPr>
            <p:ph type="sldNum" sz="quarter" idx="12"/>
          </p:nvPr>
        </p:nvSpPr>
        <p:spPr/>
        <p:txBody>
          <a:bodyPr/>
          <a:lstStyle/>
          <a:p>
            <a:fld id="{45FB6C65-6715-49C2-A781-2C0369051A11}" type="slidenum">
              <a:rPr lang="en-US" smtClean="0"/>
              <a:pPr/>
              <a:t>20</a:t>
            </a:fld>
            <a:endParaRPr lang="en-US" dirty="0"/>
          </a:p>
        </p:txBody>
      </p:sp>
    </p:spTree>
    <p:extLst>
      <p:ext uri="{BB962C8B-B14F-4D97-AF65-F5344CB8AC3E}">
        <p14:creationId xmlns:p14="http://schemas.microsoft.com/office/powerpoint/2010/main" val="1773132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Tìm hiểu Power Options</a:t>
            </a:r>
            <a:endParaRPr lang="en-US" dirty="0"/>
          </a:p>
        </p:txBody>
      </p:sp>
      <p:sp>
        <p:nvSpPr>
          <p:cNvPr id="5" name="Content Placeholder 4"/>
          <p:cNvSpPr>
            <a:spLocks noGrp="1"/>
          </p:cNvSpPr>
          <p:nvPr>
            <p:ph idx="1"/>
          </p:nvPr>
        </p:nvSpPr>
        <p:spPr>
          <a:xfrm>
            <a:off x="97972" y="881742"/>
            <a:ext cx="8490858" cy="3984171"/>
          </a:xfrm>
        </p:spPr>
        <p:txBody>
          <a:bodyPr>
            <a:normAutofit fontScale="92500"/>
          </a:bodyPr>
          <a:lstStyle/>
          <a:p>
            <a:r>
              <a:rPr lang="en-US" b="1"/>
              <a:t>Tạm nghỉ </a:t>
            </a:r>
            <a:r>
              <a:rPr lang="en-US"/>
              <a:t> </a:t>
            </a:r>
          </a:p>
          <a:p>
            <a:pPr lvl="1"/>
            <a:r>
              <a:rPr lang="en-CA"/>
              <a:t>Khi bạn đặt máy tính ở chế độ tạm nghỉ, Windows đặt công việc của bạn vào trong bộ nhớ và chỉ tiêu tốn một lượng nhỏ về nguồn điện</a:t>
            </a:r>
            <a:endParaRPr lang="vi-VN"/>
          </a:p>
          <a:p>
            <a:pPr lvl="2"/>
            <a:r>
              <a:rPr lang="vi-VN"/>
              <a:t>Không cần phải đóng các chương trình và các tập tin nhưng nên lưu công việc bạn đang thực hiện</a:t>
            </a:r>
          </a:p>
          <a:p>
            <a:pPr lvl="2"/>
            <a:r>
              <a:rPr lang="vi-VN"/>
              <a:t>Sau vài giờ hoặc nếu pin đang ở mức thấp, công việc được tự động lưu vào ổ đĩa cứng và máy tính tắt</a:t>
            </a:r>
          </a:p>
          <a:p>
            <a:pPr lvl="1"/>
            <a:r>
              <a:rPr lang="en-CA"/>
              <a:t>Khi bạn đánh thức máy tính, màn hình sẽ quay trở lại một cách chính xác những gì bạn đang thực hiện trước khi bạn đặt máy tính về chế độ tạm nghỉ</a:t>
            </a:r>
            <a:endParaRPr lang="vi-VN"/>
          </a:p>
          <a:p>
            <a:pPr lvl="2"/>
            <a:r>
              <a:rPr lang="en-CA"/>
              <a:t>Để đánh thức máy tính khi tạm nghỉ, di chuyển chuột hoặc nhấn một phím bất kì trên bàn phím</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4" name="Slide Number Placeholder 3"/>
          <p:cNvSpPr>
            <a:spLocks noGrp="1"/>
          </p:cNvSpPr>
          <p:nvPr>
            <p:ph type="sldNum" sz="quarter" idx="12"/>
          </p:nvPr>
        </p:nvSpPr>
        <p:spPr/>
        <p:txBody>
          <a:bodyPr/>
          <a:lstStyle/>
          <a:p>
            <a:fld id="{45FB6C65-6715-49C2-A781-2C0369051A11}" type="slidenum">
              <a:rPr lang="en-US" smtClean="0"/>
              <a:pPr/>
              <a:t>21</a:t>
            </a:fld>
            <a:endParaRPr lang="en-US" dirty="0"/>
          </a:p>
        </p:txBody>
      </p:sp>
    </p:spTree>
    <p:extLst>
      <p:ext uri="{BB962C8B-B14F-4D97-AF65-F5344CB8AC3E}">
        <p14:creationId xmlns:p14="http://schemas.microsoft.com/office/powerpoint/2010/main" val="1391735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Tìm hiểu Power Options</a:t>
            </a:r>
            <a:endParaRPr lang="en-US" dirty="0"/>
          </a:p>
        </p:txBody>
      </p:sp>
      <p:sp>
        <p:nvSpPr>
          <p:cNvPr id="5" name="Content Placeholder 4"/>
          <p:cNvSpPr>
            <a:spLocks noGrp="1"/>
          </p:cNvSpPr>
          <p:nvPr>
            <p:ph idx="1"/>
          </p:nvPr>
        </p:nvSpPr>
        <p:spPr>
          <a:xfrm>
            <a:off x="87087" y="870858"/>
            <a:ext cx="8447314" cy="3984172"/>
          </a:xfrm>
        </p:spPr>
        <p:txBody>
          <a:bodyPr/>
          <a:lstStyle/>
          <a:p>
            <a:r>
              <a:rPr lang="en-US" b="1"/>
              <a:t>Ngủ đông</a:t>
            </a:r>
            <a:endParaRPr lang="en-US"/>
          </a:p>
          <a:p>
            <a:pPr lvl="1"/>
            <a:r>
              <a:rPr lang="vi-VN" sz="2000"/>
              <a:t>L</a:t>
            </a:r>
            <a:r>
              <a:rPr lang="en-CA" sz="2000"/>
              <a:t>à trạng thái tiết kiệm điện được thiết kế chủ yếu cho các máy tính xách tay</a:t>
            </a:r>
            <a:endParaRPr lang="vi-VN" sz="2000"/>
          </a:p>
          <a:p>
            <a:pPr lvl="2"/>
            <a:r>
              <a:rPr lang="vi-VN"/>
              <a:t>Máy </a:t>
            </a:r>
            <a:r>
              <a:rPr lang="en-CA"/>
              <a:t>tính đưa tất cả tài liệu và chương trình đang mở vào ổ đĩa cứng và sau đó tắt máy t</a:t>
            </a:r>
            <a:r>
              <a:rPr lang="vi-VN"/>
              <a:t>í</a:t>
            </a:r>
            <a:r>
              <a:rPr lang="en-CA"/>
              <a:t>nh</a:t>
            </a:r>
            <a:endParaRPr lang="vi-VN"/>
          </a:p>
          <a:p>
            <a:pPr lvl="2"/>
            <a:r>
              <a:rPr lang="en-CA"/>
              <a:t>Ngủ đông</a:t>
            </a:r>
            <a:r>
              <a:rPr lang="vi-VN"/>
              <a:t> là chế độ nghỉ</a:t>
            </a:r>
            <a:r>
              <a:rPr lang="en-CA"/>
              <a:t> ít tốn điện nhất</a:t>
            </a:r>
            <a:endParaRPr lang="vi-VN"/>
          </a:p>
          <a:p>
            <a:pPr lvl="1"/>
            <a:r>
              <a:rPr lang="en-CA" sz="2000"/>
              <a:t>Khi bạn biết bạn sẽ không sử dụng nó trong một khỏang thời gian kéo dài và sẽ không có cơ hội </a:t>
            </a:r>
            <a:r>
              <a:rPr lang="vi-VN" sz="2000"/>
              <a:t>sạc</a:t>
            </a:r>
            <a:r>
              <a:rPr lang="en-CA" sz="2000"/>
              <a:t> pin trong suốt khoảng thời gian này</a:t>
            </a:r>
            <a:endParaRPr lang="vi-VN" sz="2000"/>
          </a:p>
          <a:p>
            <a:pPr lvl="1"/>
            <a:r>
              <a:rPr lang="vi-VN" sz="2000"/>
              <a:t>Cũng rất </a:t>
            </a:r>
            <a:r>
              <a:rPr lang="en-CA" sz="2000"/>
              <a:t>hữu ích khi bạn cần đóng nắp máy tính xách tay và di chuyển sang một vị trí khác</a:t>
            </a:r>
            <a:endParaRPr lang="vi-VN" sz="2000"/>
          </a:p>
          <a:p>
            <a:pPr lvl="1"/>
            <a:r>
              <a:rPr lang="en-CA" sz="2000"/>
              <a:t>Để đánh thức máy tính xách tay khi đang ngủ đông, ấn vào nút nguồn</a:t>
            </a:r>
            <a:endParaRPr lang="en-US" sz="2000"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4" name="Slide Number Placeholder 3"/>
          <p:cNvSpPr>
            <a:spLocks noGrp="1"/>
          </p:cNvSpPr>
          <p:nvPr>
            <p:ph type="sldNum" sz="quarter" idx="12"/>
          </p:nvPr>
        </p:nvSpPr>
        <p:spPr/>
        <p:txBody>
          <a:bodyPr/>
          <a:lstStyle/>
          <a:p>
            <a:fld id="{45FB6C65-6715-49C2-A781-2C0369051A11}" type="slidenum">
              <a:rPr lang="en-US" smtClean="0"/>
              <a:pPr/>
              <a:t>22</a:t>
            </a:fld>
            <a:endParaRPr lang="en-US" dirty="0"/>
          </a:p>
        </p:txBody>
      </p:sp>
    </p:spTree>
    <p:extLst>
      <p:ext uri="{BB962C8B-B14F-4D97-AF65-F5344CB8AC3E}">
        <p14:creationId xmlns:p14="http://schemas.microsoft.com/office/powerpoint/2010/main" val="19416799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Tìm hiểu Power Options</a:t>
            </a:r>
            <a:endParaRPr lang="en-US" dirty="0"/>
          </a:p>
        </p:txBody>
      </p:sp>
      <p:sp>
        <p:nvSpPr>
          <p:cNvPr id="5" name="Content Placeholder 4"/>
          <p:cNvSpPr>
            <a:spLocks noGrp="1"/>
          </p:cNvSpPr>
          <p:nvPr>
            <p:ph idx="1"/>
          </p:nvPr>
        </p:nvSpPr>
        <p:spPr/>
        <p:txBody>
          <a:bodyPr>
            <a:normAutofit lnSpcReduction="10000"/>
          </a:bodyPr>
          <a:lstStyle/>
          <a:p>
            <a:r>
              <a:rPr lang="en-US" b="1"/>
              <a:t>Làm việc với Power </a:t>
            </a:r>
            <a:r>
              <a:rPr lang="en-US" b="1" dirty="0"/>
              <a:t>Settings</a:t>
            </a:r>
            <a:r>
              <a:rPr lang="en-US" dirty="0"/>
              <a:t> </a:t>
            </a:r>
          </a:p>
          <a:p>
            <a:pPr lvl="1"/>
            <a:r>
              <a:rPr lang="vi-VN"/>
              <a:t>C</a:t>
            </a:r>
            <a:r>
              <a:rPr lang="en-CA"/>
              <a:t>ho phép bạn tùy biến có bao nhiêu nguồn điện được dùng cho các công việc cụ thể</a:t>
            </a:r>
            <a:endParaRPr lang="vi-VN"/>
          </a:p>
          <a:p>
            <a:pPr lvl="1"/>
            <a:r>
              <a:rPr lang="vi-VN"/>
              <a:t>C</a:t>
            </a:r>
            <a:r>
              <a:rPr lang="en-CA"/>
              <a:t>ó thể cấu hình và áp dụng kế hoạch cấp nguồn để tự động tắt màn hình và đặt máy tính vào chế độ tạm nghỉ sau một khoảng thời gian cụ thể</a:t>
            </a:r>
            <a:endParaRPr lang="vi-VN"/>
          </a:p>
          <a:p>
            <a:pPr lvl="1"/>
            <a:endParaRPr lang="vi-VN"/>
          </a:p>
          <a:p>
            <a:pPr lvl="1"/>
            <a:endParaRPr lang="vi-VN"/>
          </a:p>
          <a:p>
            <a:pPr lvl="1"/>
            <a:r>
              <a:rPr lang="en-CA"/>
              <a:t>Để thay đổi trạng thái nguồn cho một thiết bị xách tay, chọn </a:t>
            </a:r>
            <a:r>
              <a:rPr lang="en-CA" b="1"/>
              <a:t>Start, Control Panel, Hardware and Sound</a:t>
            </a:r>
            <a:r>
              <a:rPr lang="en-CA"/>
              <a:t>.</a:t>
            </a:r>
            <a:endParaRPr lang="en-US" b="1" dirty="0"/>
          </a:p>
          <a:p>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23</a:t>
            </a:fld>
            <a:endParaRPr lang="en-US" dirty="0"/>
          </a:p>
        </p:txBody>
      </p:sp>
      <p:pic>
        <p:nvPicPr>
          <p:cNvPr id="4" name="Picture 3" descr="C:\Users\swong\Documents\Manuals\IC3 GS4\7314 IC3 GS4\Screens\l5-000.png"/>
          <p:cNvPicPr/>
          <p:nvPr/>
        </p:nvPicPr>
        <p:blipFill rotWithShape="1">
          <a:blip r:embed="rId3">
            <a:extLst>
              <a:ext uri="{28A0092B-C50C-407E-A947-70E740481C1C}">
                <a14:useLocalDpi xmlns:a14="http://schemas.microsoft.com/office/drawing/2010/main" val="0"/>
              </a:ext>
            </a:extLst>
          </a:blip>
          <a:srcRect l="1836" t="11595" r="3694" b="11510"/>
          <a:stretch/>
        </p:blipFill>
        <p:spPr bwMode="auto">
          <a:xfrm>
            <a:off x="1987148" y="3144444"/>
            <a:ext cx="5157004" cy="4677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657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Tìm hiểu Power Options</a:t>
            </a:r>
            <a:endParaRPr lang="en-US" dirty="0"/>
          </a:p>
        </p:txBody>
      </p:sp>
      <p:sp>
        <p:nvSpPr>
          <p:cNvPr id="5" name="Content Placeholder 4"/>
          <p:cNvSpPr>
            <a:spLocks noGrp="1"/>
          </p:cNvSpPr>
          <p:nvPr>
            <p:ph idx="1"/>
          </p:nvPr>
        </p:nvSpPr>
        <p:spPr>
          <a:xfrm>
            <a:off x="87086" y="1008529"/>
            <a:ext cx="3905794" cy="3684914"/>
          </a:xfrm>
        </p:spPr>
        <p:txBody>
          <a:bodyPr/>
          <a:lstStyle/>
          <a:p>
            <a:r>
              <a:rPr lang="en-CA"/>
              <a:t>Để xem tất cả các cấu hình lựa chọn, chọn </a:t>
            </a:r>
            <a:r>
              <a:rPr lang="en-CA" b="1"/>
              <a:t>Power Options</a:t>
            </a:r>
            <a:endParaRPr lang="en-US" b="1"/>
          </a:p>
          <a:p>
            <a:r>
              <a:rPr lang="en-CA"/>
              <a:t>Nếu bạn đã kết nối vào một mạng không có đầy đủ quyền quản trị hệ thống, một số lựa chọn có thể bị giới hạn</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24</a:t>
            </a:fld>
            <a:endParaRPr lang="en-US" dirty="0"/>
          </a:p>
        </p:txBody>
      </p:sp>
      <p:pic>
        <p:nvPicPr>
          <p:cNvPr id="4" name="Picture 3" descr="C:\Users\swong\Documents\Manuals\IC3 GS4\7314 IC3 GS4\Screens\l5-007.png"/>
          <p:cNvPicPr/>
          <p:nvPr/>
        </p:nvPicPr>
        <p:blipFill>
          <a:blip r:embed="rId3">
            <a:extLst>
              <a:ext uri="{28A0092B-C50C-407E-A947-70E740481C1C}">
                <a14:useLocalDpi xmlns:a14="http://schemas.microsoft.com/office/drawing/2010/main" val="0"/>
              </a:ext>
            </a:extLst>
          </a:blip>
          <a:srcRect/>
          <a:stretch>
            <a:fillRect/>
          </a:stretch>
        </p:blipFill>
        <p:spPr bwMode="auto">
          <a:xfrm>
            <a:off x="3907765" y="1481616"/>
            <a:ext cx="4583093" cy="2622298"/>
          </a:xfrm>
          <a:prstGeom prst="rect">
            <a:avLst/>
          </a:prstGeom>
          <a:noFill/>
          <a:ln>
            <a:noFill/>
          </a:ln>
        </p:spPr>
      </p:pic>
    </p:spTree>
    <p:extLst>
      <p:ext uri="{BB962C8B-B14F-4D97-AF65-F5344CB8AC3E}">
        <p14:creationId xmlns:p14="http://schemas.microsoft.com/office/powerpoint/2010/main" val="3835907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Tìm hiểu Power Options</a:t>
            </a:r>
            <a:endParaRPr lang="en-US" dirty="0"/>
          </a:p>
        </p:txBody>
      </p:sp>
      <p:sp>
        <p:nvSpPr>
          <p:cNvPr id="5" name="Content Placeholder 4"/>
          <p:cNvSpPr>
            <a:spLocks noGrp="1"/>
          </p:cNvSpPr>
          <p:nvPr>
            <p:ph idx="1"/>
          </p:nvPr>
        </p:nvSpPr>
        <p:spPr>
          <a:xfrm>
            <a:off x="97972" y="1008529"/>
            <a:ext cx="8425543" cy="3684914"/>
          </a:xfrm>
        </p:spPr>
        <p:txBody>
          <a:bodyPr/>
          <a:lstStyle/>
          <a:p>
            <a:r>
              <a:rPr lang="en-CA"/>
              <a:t>Windows </a:t>
            </a:r>
            <a:r>
              <a:rPr lang="vi-VN"/>
              <a:t>có</a:t>
            </a:r>
            <a:r>
              <a:rPr lang="en-CA"/>
              <a:t> nhiều kế hoạch cấp nguồn được xây dựng sẵn. bạn có thể áp dụng chúng, hiệu chỉnh các cài đặt của chúng hoặc tạo kế hoạch cấp nguồn tùy biến dựa trên các kế hoạch cấp </a:t>
            </a:r>
            <a:br>
              <a:rPr lang="vi-VN"/>
            </a:br>
            <a:r>
              <a:rPr lang="en-CA"/>
              <a:t>nguồn được xây dựng</a:t>
            </a:r>
            <a:r>
              <a:rPr lang="vi-VN"/>
              <a:t> </a:t>
            </a:r>
            <a:r>
              <a:rPr lang="en-CA"/>
              <a:t>sẵn</a:t>
            </a:r>
            <a:endParaRPr lang="vi-VN"/>
          </a:p>
          <a:p>
            <a:r>
              <a:rPr lang="vi-VN"/>
              <a:t>Để xem hoặc thay đổi kế </a:t>
            </a:r>
            <a:br>
              <a:rPr lang="vi-VN"/>
            </a:br>
            <a:r>
              <a:rPr lang="vi-VN"/>
              <a:t>hoạch nguồn điện, nhấp </a:t>
            </a:r>
            <a:br>
              <a:rPr lang="vi-VN"/>
            </a:br>
            <a:r>
              <a:rPr lang="vi-VN"/>
              <a:t>vào</a:t>
            </a:r>
            <a:r>
              <a:rPr lang="en-US"/>
              <a:t> </a:t>
            </a:r>
            <a:r>
              <a:rPr lang="en-US" b="1"/>
              <a:t>Change </a:t>
            </a:r>
            <a:r>
              <a:rPr lang="en-US" b="1" dirty="0"/>
              <a:t>plan settings</a:t>
            </a:r>
          </a:p>
          <a:p>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25</a:t>
            </a:fld>
            <a:endParaRPr lang="en-US" dirty="0"/>
          </a:p>
        </p:txBody>
      </p:sp>
      <p:pic>
        <p:nvPicPr>
          <p:cNvPr id="4" name="Picture 3" descr="C:\Users\swong\Documents\Manuals\IC3 GS4\7314 IC3 GS4\Screens\l5-011.png"/>
          <p:cNvPicPr/>
          <p:nvPr/>
        </p:nvPicPr>
        <p:blipFill rotWithShape="1">
          <a:blip r:embed="rId3">
            <a:extLst>
              <a:ext uri="{28A0092B-C50C-407E-A947-70E740481C1C}">
                <a14:useLocalDpi xmlns:a14="http://schemas.microsoft.com/office/drawing/2010/main" val="0"/>
              </a:ext>
            </a:extLst>
          </a:blip>
          <a:srcRect l="11326" t="14151" r="10497" b="15448"/>
          <a:stretch/>
        </p:blipFill>
        <p:spPr bwMode="auto">
          <a:xfrm>
            <a:off x="4702056" y="2522375"/>
            <a:ext cx="3821459" cy="18427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4697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Tìm hiểu Power Options</a:t>
            </a:r>
            <a:endParaRPr lang="en-US" dirty="0"/>
          </a:p>
        </p:txBody>
      </p:sp>
      <p:sp>
        <p:nvSpPr>
          <p:cNvPr id="5" name="Content Placeholder 4"/>
          <p:cNvSpPr>
            <a:spLocks noGrp="1"/>
          </p:cNvSpPr>
          <p:nvPr>
            <p:ph idx="1"/>
          </p:nvPr>
        </p:nvSpPr>
        <p:spPr>
          <a:xfrm>
            <a:off x="0" y="951570"/>
            <a:ext cx="8534400" cy="3726414"/>
          </a:xfrm>
        </p:spPr>
        <p:txBody>
          <a:bodyPr/>
          <a:lstStyle/>
          <a:p>
            <a:pPr lvl="0"/>
            <a:r>
              <a:rPr lang="en-US"/>
              <a:t>Trong cửa sổ Power Options, chọn </a:t>
            </a:r>
            <a:r>
              <a:rPr lang="en-US" b="1" dirty="0"/>
              <a:t>Change what the power </a:t>
            </a:r>
            <a:r>
              <a:rPr lang="en-US" b="1"/>
              <a:t>buttons</a:t>
            </a:r>
            <a:r>
              <a:rPr lang="en-US"/>
              <a:t> hoặc tùy chọn </a:t>
            </a:r>
            <a:r>
              <a:rPr lang="en-US" b="1" dirty="0"/>
              <a:t>Choose what closing the </a:t>
            </a:r>
            <a:r>
              <a:rPr lang="en-US" b="1"/>
              <a:t>lid does</a:t>
            </a:r>
            <a:r>
              <a:rPr lang="en-US"/>
              <a:t> </a:t>
            </a:r>
            <a:endParaRPr lang="en-US" dirty="0"/>
          </a:p>
          <a:p>
            <a:pPr lvl="0"/>
            <a:r>
              <a:rPr lang="vi-VN"/>
              <a:t>Thiết lập những gì </a:t>
            </a:r>
            <a:br>
              <a:rPr lang="en-US"/>
            </a:br>
            <a:r>
              <a:rPr lang="vi-VN"/>
              <a:t>sẽ xảy ra với nguồn </a:t>
            </a:r>
            <a:br>
              <a:rPr lang="en-US"/>
            </a:br>
            <a:r>
              <a:rPr lang="vi-VN"/>
              <a:t>điện cho các chế độ </a:t>
            </a:r>
            <a:br>
              <a:rPr lang="en-US"/>
            </a:br>
            <a:r>
              <a:rPr lang="vi-VN"/>
              <a:t>khác nhau</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26</a:t>
            </a:fld>
            <a:endParaRPr lang="en-US" dirty="0"/>
          </a:p>
        </p:txBody>
      </p:sp>
      <p:pic>
        <p:nvPicPr>
          <p:cNvPr id="4" name="Picture 3" descr="C:\Users\swong\Documents\Manuals\IC3 GS4\7314 IC3 GS4\Screens\l5-009.png"/>
          <p:cNvPicPr/>
          <p:nvPr/>
        </p:nvPicPr>
        <p:blipFill rotWithShape="1">
          <a:blip r:embed="rId3">
            <a:extLst>
              <a:ext uri="{28A0092B-C50C-407E-A947-70E740481C1C}">
                <a14:useLocalDpi xmlns:a14="http://schemas.microsoft.com/office/drawing/2010/main" val="0"/>
              </a:ext>
            </a:extLst>
          </a:blip>
          <a:srcRect l="11475" t="13978" r="12399" b="13620"/>
          <a:stretch/>
        </p:blipFill>
        <p:spPr bwMode="auto">
          <a:xfrm>
            <a:off x="3921558" y="2182533"/>
            <a:ext cx="4364519" cy="24310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7848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028" y="196672"/>
            <a:ext cx="5751286" cy="671442"/>
          </a:xfrm>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97971" y="925287"/>
            <a:ext cx="8425543" cy="4096770"/>
          </a:xfrm>
        </p:spPr>
        <p:txBody>
          <a:bodyPr>
            <a:normAutofit/>
          </a:bodyPr>
          <a:lstStyle/>
          <a:p>
            <a:r>
              <a:rPr lang="en-CA" sz="2400"/>
              <a:t>Có ba loại tài khoản người dùng khác nhau trong Windows 7</a:t>
            </a:r>
            <a:r>
              <a:rPr lang="vi-VN" sz="2600"/>
              <a:t>:</a:t>
            </a:r>
          </a:p>
          <a:p>
            <a:pPr lvl="1">
              <a:spcBef>
                <a:spcPts val="0"/>
              </a:spcBef>
            </a:pPr>
            <a:r>
              <a:rPr lang="vi-VN" sz="2000"/>
              <a:t>Tiêu chuẩn</a:t>
            </a:r>
            <a:r>
              <a:rPr lang="en-US" sz="2000"/>
              <a:t> (Standard)</a:t>
            </a:r>
            <a:endParaRPr lang="vi-VN" sz="2000"/>
          </a:p>
          <a:p>
            <a:pPr lvl="1">
              <a:spcBef>
                <a:spcPts val="0"/>
              </a:spcBef>
            </a:pPr>
            <a:r>
              <a:rPr lang="vi-VN" sz="2000"/>
              <a:t>Quản trị viên</a:t>
            </a:r>
            <a:r>
              <a:rPr lang="en-US" sz="2000"/>
              <a:t> (Administrator)</a:t>
            </a:r>
            <a:endParaRPr lang="vi-VN" sz="2000"/>
          </a:p>
          <a:p>
            <a:pPr lvl="1">
              <a:spcBef>
                <a:spcPts val="0"/>
              </a:spcBef>
            </a:pPr>
            <a:r>
              <a:rPr lang="vi-VN" sz="2000"/>
              <a:t>Khách</a:t>
            </a:r>
            <a:r>
              <a:rPr lang="en-US" sz="2000"/>
              <a:t> (Guest)</a:t>
            </a:r>
            <a:endParaRPr lang="vi-VN" sz="2000"/>
          </a:p>
          <a:p>
            <a:r>
              <a:rPr lang="en-CA" sz="2400"/>
              <a:t>Mỗi loại tài khoản có một mức độ quyền </a:t>
            </a:r>
            <a:r>
              <a:rPr lang="vi-VN" sz="2400"/>
              <a:t>cụ thể</a:t>
            </a:r>
            <a:endParaRPr lang="vi-VN" sz="2600"/>
          </a:p>
          <a:p>
            <a:pPr lvl="1"/>
            <a:r>
              <a:rPr lang="en-CA" sz="2000"/>
              <a:t>xác định bạn có được phép truy xuất một đối tượng nào đó hay không và bạn có thể làm gì với nó</a:t>
            </a:r>
            <a:endParaRPr lang="vi-VN" sz="2300"/>
          </a:p>
          <a:p>
            <a:pPr lvl="1"/>
            <a:r>
              <a:rPr lang="en-CA" sz="2000"/>
              <a:t>Mọi người có quyền đọc/ghi để tạo, hiệu chỉnh, xem </a:t>
            </a:r>
            <a:r>
              <a:rPr lang="vi-VN" sz="2000"/>
              <a:t>h</a:t>
            </a:r>
            <a:r>
              <a:rPr lang="en-CA" sz="2000"/>
              <a:t>oặc in (print) các tập tin mà tài khoản của họ sở hữu</a:t>
            </a:r>
            <a:endParaRPr lang="vi-VN" sz="2300"/>
          </a:p>
          <a:p>
            <a:pPr lvl="1"/>
            <a:r>
              <a:rPr lang="en-CA" sz="2000"/>
              <a:t>chỉ một số người có tài khoản Administrator có thể xem các tập tin được tạo bởi tất cả người dùng trên hệ thống</a:t>
            </a:r>
            <a:endParaRPr lang="en-US" sz="2300"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4" name="Slide Number Placeholder 3"/>
          <p:cNvSpPr>
            <a:spLocks noGrp="1"/>
          </p:cNvSpPr>
          <p:nvPr>
            <p:ph type="sldNum" sz="quarter" idx="12"/>
          </p:nvPr>
        </p:nvSpPr>
        <p:spPr/>
        <p:txBody>
          <a:bodyPr/>
          <a:lstStyle/>
          <a:p>
            <a:fld id="{45FB6C65-6715-49C2-A781-2C0369051A11}" type="slidenum">
              <a:rPr lang="en-US" smtClean="0"/>
              <a:pPr/>
              <a:t>27</a:t>
            </a:fld>
            <a:endParaRPr lang="en-US" dirty="0"/>
          </a:p>
        </p:txBody>
      </p:sp>
    </p:spTree>
    <p:extLst>
      <p:ext uri="{BB962C8B-B14F-4D97-AF65-F5344CB8AC3E}">
        <p14:creationId xmlns:p14="http://schemas.microsoft.com/office/powerpoint/2010/main" val="35710459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030673299"/>
              </p:ext>
            </p:extLst>
          </p:nvPr>
        </p:nvGraphicFramePr>
        <p:xfrm>
          <a:off x="185057" y="1080151"/>
          <a:ext cx="8202614" cy="3448306"/>
        </p:xfrm>
        <a:graphic>
          <a:graphicData uri="http://schemas.openxmlformats.org/drawingml/2006/table">
            <a:tbl>
              <a:tblPr firstRow="1" firstCol="1" bandRow="1"/>
              <a:tblGrid>
                <a:gridCol w="2126950">
                  <a:extLst>
                    <a:ext uri="{9D8B030D-6E8A-4147-A177-3AD203B41FA5}">
                      <a16:colId xmlns:a16="http://schemas.microsoft.com/office/drawing/2014/main" val="20000"/>
                    </a:ext>
                  </a:extLst>
                </a:gridCol>
                <a:gridCol w="6075664">
                  <a:extLst>
                    <a:ext uri="{9D8B030D-6E8A-4147-A177-3AD203B41FA5}">
                      <a16:colId xmlns:a16="http://schemas.microsoft.com/office/drawing/2014/main" val="20001"/>
                    </a:ext>
                  </a:extLst>
                </a:gridCol>
              </a:tblGrid>
              <a:tr h="1270799">
                <a:tc>
                  <a:txBody>
                    <a:bodyPr/>
                    <a:lstStyle/>
                    <a:p>
                      <a:pPr>
                        <a:lnSpc>
                          <a:spcPct val="115000"/>
                        </a:lnSpc>
                        <a:spcBef>
                          <a:spcPts val="100"/>
                        </a:spcBef>
                        <a:spcAft>
                          <a:spcPts val="100"/>
                        </a:spcAft>
                        <a:tabLst>
                          <a:tab pos="228600" algn="l"/>
                        </a:tabLst>
                      </a:pPr>
                      <a:r>
                        <a:rPr lang="en-US" sz="2000" b="1" dirty="0">
                          <a:effectLst/>
                          <a:latin typeface="Cambria" panose="02040503050406030204" pitchFamily="18" charset="0"/>
                          <a:ea typeface="Times New Roman"/>
                          <a:cs typeface="Calibri"/>
                        </a:rPr>
                        <a:t>Administrator account</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100"/>
                        </a:spcBef>
                        <a:spcAft>
                          <a:spcPts val="100"/>
                        </a:spcAft>
                        <a:tabLst>
                          <a:tab pos="228600" algn="l"/>
                        </a:tabLst>
                      </a:pPr>
                      <a:r>
                        <a:rPr lang="vi-VN" sz="2000">
                          <a:effectLst/>
                          <a:latin typeface="Cambria" panose="02040503050406030204" pitchFamily="18" charset="0"/>
                          <a:ea typeface="Times New Roman"/>
                          <a:cs typeface="Calibri"/>
                        </a:rPr>
                        <a:t>Cho phép bạn tạo các thay đổi trên hệ thống sẽ tác động đến các người dùng khác</a:t>
                      </a:r>
                      <a:endParaRPr lang="en-US" sz="2000" dirty="0">
                        <a:effectLst/>
                        <a:latin typeface="Cambria" panose="02040503050406030204" pitchFamily="18" charset="0"/>
                        <a:ea typeface="Times New Roman"/>
                        <a:cs typeface="Calibri"/>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77507">
                <a:tc>
                  <a:txBody>
                    <a:bodyPr/>
                    <a:lstStyle/>
                    <a:p>
                      <a:pPr>
                        <a:lnSpc>
                          <a:spcPct val="115000"/>
                        </a:lnSpc>
                        <a:spcBef>
                          <a:spcPts val="100"/>
                        </a:spcBef>
                        <a:spcAft>
                          <a:spcPts val="100"/>
                        </a:spcAft>
                        <a:tabLst>
                          <a:tab pos="228600" algn="l"/>
                        </a:tabLst>
                      </a:pPr>
                      <a:r>
                        <a:rPr lang="en-US" sz="2000" b="1" dirty="0">
                          <a:effectLst/>
                          <a:latin typeface="Cambria" panose="02040503050406030204" pitchFamily="18" charset="0"/>
                          <a:ea typeface="Times New Roman"/>
                          <a:cs typeface="Calibri"/>
                        </a:rPr>
                        <a:t>Standard user account</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100"/>
                        </a:spcBef>
                        <a:spcAft>
                          <a:spcPts val="100"/>
                        </a:spcAft>
                        <a:tabLst>
                          <a:tab pos="228600" algn="l"/>
                        </a:tabLst>
                      </a:pPr>
                      <a:r>
                        <a:rPr lang="vi-VN" sz="2000">
                          <a:effectLst/>
                          <a:latin typeface="Cambria" panose="02040503050406030204" pitchFamily="18" charset="0"/>
                          <a:ea typeface="Times New Roman"/>
                          <a:cs typeface="Calibri"/>
                        </a:rPr>
                        <a:t>Có thể sử dụng chương trình cài đặt và thay đổi cài đặt cho tài khoản người dùng, không thể cài đặt hoặc gỡ bỏ một số phần mềm và phần cứng, không thể thay đổi các thiết lập tác động đến người dùng khác hoặc bảo mật trên máy tính.</a:t>
                      </a:r>
                      <a:endParaRPr lang="en-US" sz="2000" dirty="0">
                        <a:effectLst/>
                        <a:latin typeface="Cambria" panose="02040503050406030204" pitchFamily="18" charset="0"/>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28</a:t>
            </a:fld>
            <a:endParaRPr lang="en-US" dirty="0"/>
          </a:p>
        </p:txBody>
      </p:sp>
      <p:sp>
        <p:nvSpPr>
          <p:cNvPr id="6" name="Title 5"/>
          <p:cNvSpPr>
            <a:spLocks noGrp="1"/>
          </p:cNvSpPr>
          <p:nvPr>
            <p:ph type="title"/>
          </p:nvPr>
        </p:nvSpPr>
        <p:spPr/>
        <p:txBody>
          <a:bodyPr/>
          <a:lstStyle/>
          <a:p>
            <a:endParaRPr lang="en-US"/>
          </a:p>
        </p:txBody>
      </p:sp>
      <p:sp>
        <p:nvSpPr>
          <p:cNvPr id="7" name="Title 1"/>
          <p:cNvSpPr txBox="1">
            <a:spLocks/>
          </p:cNvSpPr>
          <p:nvPr/>
        </p:nvSpPr>
        <p:spPr>
          <a:xfrm>
            <a:off x="1469572" y="196672"/>
            <a:ext cx="5878286" cy="671442"/>
          </a:xfrm>
          <a:prstGeom prst="rect">
            <a:avLst/>
          </a:prstGeom>
          <a:solidFill>
            <a:srgbClr val="0070C0"/>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stStyle>
          <a:p>
            <a:r>
              <a:rPr lang="en-CA"/>
              <a:t>Tìm hiểu User Accounts và các quyền</a:t>
            </a:r>
            <a:endParaRPr lang="en-US" dirty="0"/>
          </a:p>
        </p:txBody>
      </p:sp>
    </p:spTree>
    <p:extLst>
      <p:ext uri="{BB962C8B-B14F-4D97-AF65-F5344CB8AC3E}">
        <p14:creationId xmlns:p14="http://schemas.microsoft.com/office/powerpoint/2010/main" val="10811555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163286" y="951570"/>
            <a:ext cx="8371114" cy="3726414"/>
          </a:xfrm>
        </p:spPr>
        <p:txBody>
          <a:bodyPr>
            <a:normAutofit/>
          </a:bodyPr>
          <a:lstStyle/>
          <a:p>
            <a:r>
              <a:rPr lang="en-CA" sz="2000"/>
              <a:t>Một tài khoản Administrator được tạo tự động khi Windows 7 được cài đặt trên một máy tính</a:t>
            </a:r>
            <a:endParaRPr lang="vi-VN" sz="2000"/>
          </a:p>
          <a:p>
            <a:pPr lvl="1"/>
            <a:r>
              <a:rPr lang="en-CA" sz="2000"/>
              <a:t>Nếu bạn một máy tính ở trường học hoặc văn phòng của bạn, người quản trị hệ thống thường sẽ tạo sẵn một tài khoản Standard user cho bạn</a:t>
            </a:r>
            <a:endParaRPr lang="vi-VN" sz="2000"/>
          </a:p>
          <a:p>
            <a:pPr lvl="1"/>
            <a:r>
              <a:rPr lang="en-CA" sz="2000"/>
              <a:t>Nếu bạn là người duy nhất sử dụng máy tính</a:t>
            </a:r>
            <a:r>
              <a:rPr lang="vi-VN" sz="2000"/>
              <a:t>, nên </a:t>
            </a:r>
            <a:r>
              <a:rPr lang="en-CA" sz="2000"/>
              <a:t>tạo và sử dụng một tài khoản Standard user để thực hiện các công việc hàng ngày</a:t>
            </a:r>
            <a:endParaRPr lang="vi-VN" sz="2000"/>
          </a:p>
          <a:p>
            <a:r>
              <a:rPr lang="en-CA" sz="2000"/>
              <a:t>Khi bạn sử dụng một tài khoản Standard user, bạn sẽ được nhắc để nhập vào mật khẩu của tài khoản Administrator trước khi bạn có thể thực hiện các tác vụ nào đó</a:t>
            </a:r>
            <a:endParaRPr lang="vi-VN" sz="2000"/>
          </a:p>
          <a:p>
            <a:pPr lvl="1"/>
            <a:r>
              <a:rPr lang="en-CA" sz="2000"/>
              <a:t>Nhắc bạn nhập mật khẩu là cách của Windows mang đến cho sự quan tâm của bạn về việc có thể tạo ra một thay đổi đáng kể trên hệ thống.</a:t>
            </a:r>
            <a:endParaRPr lang="en-US" sz="2000"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4" name="Slide Number Placeholder 3"/>
          <p:cNvSpPr>
            <a:spLocks noGrp="1"/>
          </p:cNvSpPr>
          <p:nvPr>
            <p:ph type="sldNum" sz="quarter" idx="12"/>
          </p:nvPr>
        </p:nvSpPr>
        <p:spPr/>
        <p:txBody>
          <a:bodyPr/>
          <a:lstStyle/>
          <a:p>
            <a:fld id="{45FB6C65-6715-49C2-A781-2C0369051A11}" type="slidenum">
              <a:rPr lang="en-US" smtClean="0"/>
              <a:pPr/>
              <a:t>29</a:t>
            </a:fld>
            <a:endParaRPr lang="en-US" dirty="0"/>
          </a:p>
        </p:txBody>
      </p:sp>
    </p:spTree>
    <p:extLst>
      <p:ext uri="{BB962C8B-B14F-4D97-AF65-F5344CB8AC3E}">
        <p14:creationId xmlns:p14="http://schemas.microsoft.com/office/powerpoint/2010/main" val="511735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Sử dụng Control </a:t>
            </a:r>
            <a:r>
              <a:rPr lang="en-CA" dirty="0"/>
              <a:t>Panel</a:t>
            </a:r>
            <a:endParaRPr lang="en-US" dirty="0"/>
          </a:p>
        </p:txBody>
      </p:sp>
      <p:sp>
        <p:nvSpPr>
          <p:cNvPr id="5" name="Content Placeholder 4"/>
          <p:cNvSpPr>
            <a:spLocks noGrp="1"/>
          </p:cNvSpPr>
          <p:nvPr>
            <p:ph idx="1"/>
          </p:nvPr>
        </p:nvSpPr>
        <p:spPr>
          <a:xfrm>
            <a:off x="185057" y="951570"/>
            <a:ext cx="8349343" cy="4088516"/>
          </a:xfrm>
        </p:spPr>
        <p:txBody>
          <a:bodyPr>
            <a:normAutofit lnSpcReduction="10000"/>
          </a:bodyPr>
          <a:lstStyle/>
          <a:p>
            <a:r>
              <a:rPr lang="en-US"/>
              <a:t>Để truy cập Control </a:t>
            </a:r>
            <a:r>
              <a:rPr lang="en-US" dirty="0"/>
              <a:t>Panel:</a:t>
            </a:r>
          </a:p>
          <a:p>
            <a:pPr lvl="1"/>
            <a:r>
              <a:rPr lang="en-CA"/>
              <a:t>Nhấp chuột vào </a:t>
            </a:r>
            <a:r>
              <a:rPr lang="en-CA" b="1"/>
              <a:t>Start</a:t>
            </a:r>
            <a:r>
              <a:rPr lang="en-CA"/>
              <a:t>, </a:t>
            </a:r>
            <a:r>
              <a:rPr lang="en-CA" b="1"/>
              <a:t>Control Panel</a:t>
            </a:r>
            <a:r>
              <a:rPr lang="en-CA"/>
              <a:t>; hoặc</a:t>
            </a:r>
            <a:endParaRPr lang="en-US"/>
          </a:p>
          <a:p>
            <a:pPr lvl="1"/>
            <a:r>
              <a:rPr lang="en-CA"/>
              <a:t>Trong Windows Explorer, Nhấp chuột vào </a:t>
            </a:r>
            <a:r>
              <a:rPr lang="en-CA" b="1"/>
              <a:t>Computer</a:t>
            </a:r>
            <a:r>
              <a:rPr lang="en-CA"/>
              <a:t> ở Ô định vị (Navigation Pane), sau đó Nhấp chuột vào                   trên thanh lệnh</a:t>
            </a:r>
            <a:endParaRPr lang="en-CA" dirty="0"/>
          </a:p>
          <a:p>
            <a:pPr marL="457200" lvl="1" indent="0">
              <a:buNone/>
            </a:pPr>
            <a:endParaRPr lang="en-CA" dirty="0"/>
          </a:p>
          <a:p>
            <a:pPr marL="457200" lvl="1" indent="0">
              <a:buNone/>
            </a:pPr>
            <a:br>
              <a:rPr lang="en-CA" dirty="0"/>
            </a:br>
            <a:br>
              <a:rPr lang="en-CA" dirty="0"/>
            </a:br>
            <a:br>
              <a:rPr lang="en-CA" dirty="0"/>
            </a:br>
            <a:br>
              <a:rPr lang="en-CA" dirty="0"/>
            </a:br>
            <a:br>
              <a:rPr lang="en-CA" dirty="0"/>
            </a:br>
            <a:endParaRPr lang="en-CA"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7" name="Slide Number Placeholder 6"/>
          <p:cNvSpPr>
            <a:spLocks noGrp="1"/>
          </p:cNvSpPr>
          <p:nvPr>
            <p:ph type="sldNum" sz="quarter" idx="12"/>
          </p:nvPr>
        </p:nvSpPr>
        <p:spPr/>
        <p:txBody>
          <a:bodyPr/>
          <a:lstStyle/>
          <a:p>
            <a:fld id="{45FB6C65-6715-49C2-A781-2C0369051A11}" type="slidenum">
              <a:rPr lang="en-US" smtClean="0"/>
              <a:t>3</a:t>
            </a:fld>
            <a:endParaRPr lang="en-US" dirty="0"/>
          </a:p>
        </p:txBody>
      </p:sp>
      <p:pic>
        <p:nvPicPr>
          <p:cNvPr id="4" name="Picture 3" descr="C:\Certiport\iQsystem\Exams\Microsoft Office Specialist\Documents\l5a-003.png"/>
          <p:cNvPicPr/>
          <p:nvPr/>
        </p:nvPicPr>
        <p:blipFill>
          <a:blip r:embed="rId3">
            <a:extLst>
              <a:ext uri="{28A0092B-C50C-407E-A947-70E740481C1C}">
                <a14:useLocalDpi xmlns:a14="http://schemas.microsoft.com/office/drawing/2010/main" val="0"/>
              </a:ext>
            </a:extLst>
          </a:blip>
          <a:srcRect/>
          <a:stretch>
            <a:fillRect/>
          </a:stretch>
        </p:blipFill>
        <p:spPr bwMode="auto">
          <a:xfrm>
            <a:off x="2232486" y="2579517"/>
            <a:ext cx="4880644" cy="2348480"/>
          </a:xfrm>
          <a:prstGeom prst="rect">
            <a:avLst/>
          </a:prstGeom>
          <a:noFill/>
          <a:ln>
            <a:noFill/>
          </a:ln>
        </p:spPr>
      </p:pic>
      <p:pic>
        <p:nvPicPr>
          <p:cNvPr id="6" name="Picture 5" descr="Description: u2-117"/>
          <p:cNvPicPr/>
          <p:nvPr/>
        </p:nvPicPr>
        <p:blipFill>
          <a:blip r:embed="rId4">
            <a:extLst>
              <a:ext uri="{28A0092B-C50C-407E-A947-70E740481C1C}">
                <a14:useLocalDpi xmlns:a14="http://schemas.microsoft.com/office/drawing/2010/main" val="0"/>
              </a:ext>
            </a:extLst>
          </a:blip>
          <a:srcRect/>
          <a:stretch>
            <a:fillRect/>
          </a:stretch>
        </p:blipFill>
        <p:spPr bwMode="auto">
          <a:xfrm>
            <a:off x="5903733" y="2142154"/>
            <a:ext cx="1047218" cy="150876"/>
          </a:xfrm>
          <a:prstGeom prst="rect">
            <a:avLst/>
          </a:prstGeom>
          <a:noFill/>
          <a:ln>
            <a:noFill/>
          </a:ln>
        </p:spPr>
      </p:pic>
    </p:spTree>
    <p:extLst>
      <p:ext uri="{BB962C8B-B14F-4D97-AF65-F5344CB8AC3E}">
        <p14:creationId xmlns:p14="http://schemas.microsoft.com/office/powerpoint/2010/main" val="2273494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217714" y="1008529"/>
            <a:ext cx="8284030" cy="3741644"/>
          </a:xfrm>
        </p:spPr>
        <p:txBody>
          <a:bodyPr>
            <a:normAutofit/>
          </a:bodyPr>
          <a:lstStyle/>
          <a:p>
            <a:r>
              <a:rPr lang="en-CA"/>
              <a:t>Để xem loại tài khoản bạn đang sử dụng, chọn </a:t>
            </a:r>
            <a:r>
              <a:rPr lang="en-CA" b="1"/>
              <a:t>Start, Control Panel, User Accounts and Family Safety</a:t>
            </a:r>
            <a:r>
              <a:rPr lang="en-CA"/>
              <a:t>, sau đó chọn liên kết </a:t>
            </a:r>
            <a:r>
              <a:rPr lang="en-CA" b="1"/>
              <a:t>User Accounts</a:t>
            </a: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r>
              <a:rPr lang="en-US"/>
              <a:t> </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30</a:t>
            </a:fld>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b="31708"/>
          <a:stretch/>
        </p:blipFill>
        <p:spPr bwMode="auto">
          <a:xfrm>
            <a:off x="839529" y="2319713"/>
            <a:ext cx="6934132" cy="1868966"/>
          </a:xfrm>
          <a:prstGeom prst="rect">
            <a:avLst/>
          </a:prstGeom>
          <a:solidFill>
            <a:srgbClr val="0070C0"/>
          </a:solidFill>
          <a:extLst>
            <a:ext uri="{53640926-AAD7-44D8-BBD7-CCE9431645EC}">
              <a14:shadowObscured xmlns:a14="http://schemas.microsoft.com/office/drawing/2010/main"/>
            </a:ext>
          </a:extLst>
        </p:spPr>
      </p:pic>
    </p:spTree>
    <p:extLst>
      <p:ext uri="{BB962C8B-B14F-4D97-AF65-F5344CB8AC3E}">
        <p14:creationId xmlns:p14="http://schemas.microsoft.com/office/powerpoint/2010/main" val="6161068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152401" y="951570"/>
            <a:ext cx="8382000" cy="3726414"/>
          </a:xfrm>
        </p:spPr>
        <p:txBody>
          <a:bodyPr>
            <a:normAutofit/>
          </a:bodyPr>
          <a:lstStyle/>
          <a:p>
            <a:r>
              <a:rPr lang="vi-VN" b="1"/>
              <a:t>Điều khiển tài khoản người dùng </a:t>
            </a:r>
            <a:br>
              <a:rPr lang="en-US" b="1"/>
            </a:br>
            <a:r>
              <a:rPr lang="vi-VN" b="1"/>
              <a:t>(UAC: User Account Control)</a:t>
            </a:r>
            <a:endParaRPr lang="en-CA" b="1" dirty="0"/>
          </a:p>
          <a:p>
            <a:pPr lvl="1"/>
            <a:r>
              <a:rPr lang="en-CA"/>
              <a:t>điều chỉnh các mức độ cho phép để bạn có thể có quyền phù hợp đối với các tác vụ bạn đang thực hiện</a:t>
            </a:r>
            <a:endParaRPr lang="vi-VN"/>
          </a:p>
          <a:p>
            <a:pPr lvl="1"/>
            <a:r>
              <a:rPr lang="en-CA"/>
              <a:t>Các vấn đề về điều khiển </a:t>
            </a:r>
            <a:br>
              <a:rPr lang="vi-VN"/>
            </a:br>
            <a:r>
              <a:rPr lang="en-CA"/>
              <a:t>tài khoản người dùng xuất</a:t>
            </a:r>
            <a:br>
              <a:rPr lang="vi-VN"/>
            </a:br>
            <a:r>
              <a:rPr lang="en-CA"/>
              <a:t>hiện khi một người dùng </a:t>
            </a:r>
            <a:br>
              <a:rPr lang="vi-VN"/>
            </a:br>
            <a:r>
              <a:rPr lang="en-CA"/>
              <a:t>hoặc một chương trình sắp</a:t>
            </a:r>
            <a:br>
              <a:rPr lang="vi-VN"/>
            </a:br>
            <a:r>
              <a:rPr lang="en-CA"/>
              <a:t>sửa tạo một sự thay đổi </a:t>
            </a:r>
            <a:br>
              <a:rPr lang="vi-VN"/>
            </a:br>
            <a:r>
              <a:rPr lang="en-CA"/>
              <a:t>cần đòi quyền cấp Administrator</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31</a:t>
            </a:fld>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4274219" y="2548933"/>
            <a:ext cx="4096896" cy="1702394"/>
          </a:xfrm>
          <a:prstGeom prst="rect">
            <a:avLst/>
          </a:prstGeom>
          <a:noFill/>
          <a:ln>
            <a:noFill/>
          </a:ln>
        </p:spPr>
      </p:pic>
    </p:spTree>
    <p:extLst>
      <p:ext uri="{BB962C8B-B14F-4D97-AF65-F5344CB8AC3E}">
        <p14:creationId xmlns:p14="http://schemas.microsoft.com/office/powerpoint/2010/main" val="29153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239486" y="1008529"/>
            <a:ext cx="3807221" cy="3684914"/>
          </a:xfrm>
        </p:spPr>
        <p:txBody>
          <a:bodyPr/>
          <a:lstStyle/>
          <a:p>
            <a:pPr lvl="1"/>
            <a:r>
              <a:rPr lang="en-CA"/>
              <a:t>cấp độ quyền của bạn tạm thời được nâng lên cho phép bạn hoàn thành tác vụ, sau đó cấp độ quyền của bạn trở lại với Standard user</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32</a:t>
            </a:fld>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4058818" y="969225"/>
            <a:ext cx="4315925" cy="2307376"/>
          </a:xfrm>
          <a:prstGeom prst="rect">
            <a:avLst/>
          </a:prstGeom>
          <a:noFill/>
          <a:ln>
            <a:noFill/>
          </a:ln>
        </p:spPr>
      </p:pic>
    </p:spTree>
    <p:extLst>
      <p:ext uri="{BB962C8B-B14F-4D97-AF65-F5344CB8AC3E}">
        <p14:creationId xmlns:p14="http://schemas.microsoft.com/office/powerpoint/2010/main" val="3903722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130629" y="1008529"/>
            <a:ext cx="8627609" cy="3151390"/>
          </a:xfrm>
        </p:spPr>
        <p:txBody>
          <a:bodyPr/>
          <a:lstStyle/>
          <a:p>
            <a:r>
              <a:rPr lang="en-CA"/>
              <a:t>Tạo một tài khoản người dùng  mới</a:t>
            </a:r>
            <a:endParaRPr lang="en-CA" dirty="0"/>
          </a:p>
          <a:p>
            <a:pPr lvl="1"/>
            <a:r>
              <a:rPr lang="vi-VN"/>
              <a:t>Cần quyền quản trị viên để tạo</a:t>
            </a:r>
          </a:p>
          <a:p>
            <a:pPr lvl="2"/>
            <a:r>
              <a:rPr lang="vi-VN"/>
              <a:t>Đăng nhập bằng tài khoản quản </a:t>
            </a:r>
            <a:br>
              <a:rPr lang="vi-VN"/>
            </a:br>
            <a:r>
              <a:rPr lang="vi-VN"/>
              <a:t>trị viên</a:t>
            </a:r>
            <a:endParaRPr lang="en-US"/>
          </a:p>
          <a:p>
            <a:pPr lvl="2"/>
            <a:r>
              <a:rPr lang="en-US"/>
              <a:t>Chọn </a:t>
            </a:r>
            <a:r>
              <a:rPr lang="en-US" b="1"/>
              <a:t>Start, Control Panel</a:t>
            </a:r>
            <a:r>
              <a:rPr lang="en-US"/>
              <a:t> và </a:t>
            </a:r>
            <a:br>
              <a:rPr lang="en-US"/>
            </a:br>
            <a:r>
              <a:rPr lang="en-US"/>
              <a:t>sau đó chọn </a:t>
            </a:r>
            <a:r>
              <a:rPr lang="en-US" b="1"/>
              <a:t>User Accounts and </a:t>
            </a:r>
            <a:br>
              <a:rPr lang="en-US" b="1"/>
            </a:br>
            <a:r>
              <a:rPr lang="en-US" b="1"/>
              <a:t>Family Safety</a:t>
            </a:r>
            <a:r>
              <a:rPr lang="en-US"/>
              <a:t>. Sau đó, phía dưới </a:t>
            </a:r>
            <a:br>
              <a:rPr lang="en-US"/>
            </a:br>
            <a:r>
              <a:rPr lang="en-US"/>
              <a:t>liên kết </a:t>
            </a:r>
            <a:r>
              <a:rPr lang="en-US" b="1"/>
              <a:t>User Accounts</a:t>
            </a:r>
            <a:r>
              <a:rPr lang="en-US"/>
              <a:t>, chọn </a:t>
            </a:r>
            <a:br>
              <a:rPr lang="en-US"/>
            </a:br>
            <a:r>
              <a:rPr lang="en-US" b="1"/>
              <a:t>Add or remove user accounts</a:t>
            </a:r>
            <a:endParaRPr lang="en-US" b="1"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33</a:t>
            </a:fld>
            <a:endParaRPr lang="en-US" dirty="0"/>
          </a:p>
        </p:txBody>
      </p:sp>
      <p:pic>
        <p:nvPicPr>
          <p:cNvPr id="4" name="Picture 3" descr="C:\Users\swong\Documents\Manuals\IC3 GS4\7314 IC3 GS4\uac2.png"/>
          <p:cNvPicPr/>
          <p:nvPr/>
        </p:nvPicPr>
        <p:blipFill rotWithShape="1">
          <a:blip r:embed="rId3">
            <a:extLst>
              <a:ext uri="{28A0092B-C50C-407E-A947-70E740481C1C}">
                <a14:useLocalDpi xmlns:a14="http://schemas.microsoft.com/office/drawing/2010/main" val="0"/>
              </a:ext>
            </a:extLst>
          </a:blip>
          <a:srcRect l="13930" t="3650" r="24488" b="3650"/>
          <a:stretch/>
        </p:blipFill>
        <p:spPr bwMode="auto">
          <a:xfrm>
            <a:off x="4934394" y="1575462"/>
            <a:ext cx="3182721" cy="21365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4661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130629" y="1008529"/>
            <a:ext cx="8327571" cy="3376982"/>
          </a:xfrm>
        </p:spPr>
        <p:txBody>
          <a:bodyPr>
            <a:normAutofit fontScale="92500" lnSpcReduction="20000"/>
          </a:bodyPr>
          <a:lstStyle/>
          <a:p>
            <a:pPr lvl="2"/>
            <a:r>
              <a:rPr lang="en-US" sz="2400"/>
              <a:t>Chọn</a:t>
            </a:r>
            <a:r>
              <a:rPr lang="x-none" sz="2400"/>
              <a:t> </a:t>
            </a:r>
            <a:r>
              <a:rPr lang="x-none" sz="2400" b="1"/>
              <a:t>Create a new account</a:t>
            </a:r>
            <a:endParaRPr lang="en-US" sz="2400" b="1" dirty="0"/>
          </a:p>
          <a:p>
            <a:pPr lvl="2"/>
            <a:endParaRPr lang="en-US" sz="2400" b="1" dirty="0"/>
          </a:p>
          <a:p>
            <a:pPr lvl="2"/>
            <a:endParaRPr lang="en-US" sz="2400" b="1" dirty="0"/>
          </a:p>
          <a:p>
            <a:pPr lvl="2"/>
            <a:endParaRPr lang="en-US" sz="2400" b="1" dirty="0"/>
          </a:p>
          <a:p>
            <a:pPr lvl="2"/>
            <a:endParaRPr lang="en-US" sz="2400" b="1" dirty="0"/>
          </a:p>
          <a:p>
            <a:pPr lvl="2"/>
            <a:endParaRPr lang="en-US" sz="2400" b="1" dirty="0"/>
          </a:p>
          <a:p>
            <a:pPr marL="739775" lvl="2" indent="0">
              <a:buNone/>
            </a:pPr>
            <a:endParaRPr lang="en-US" sz="2400" b="1" dirty="0"/>
          </a:p>
          <a:p>
            <a:pPr marL="739775" lvl="2" indent="0">
              <a:buNone/>
            </a:pPr>
            <a:endParaRPr lang="en-US" sz="2400" b="1" dirty="0"/>
          </a:p>
          <a:p>
            <a:pPr lvl="2"/>
            <a:r>
              <a:rPr lang="en-CA" sz="2400"/>
              <a:t>Nhập tên của người dùng mới vào trường trống “New account name”</a:t>
            </a:r>
            <a:endParaRPr lang="en-US" sz="2400"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34</a:t>
            </a:fld>
            <a:endParaRPr lang="en-US" dirty="0"/>
          </a:p>
        </p:txBody>
      </p:sp>
      <p:pic>
        <p:nvPicPr>
          <p:cNvPr id="4" name="Picture 3" descr="C:\Users\swong\Documents\Manuals\IC3 GS4\7314 IC3 GS4\uac3.png"/>
          <p:cNvPicPr/>
          <p:nvPr/>
        </p:nvPicPr>
        <p:blipFill rotWithShape="1">
          <a:blip r:embed="rId3">
            <a:extLst>
              <a:ext uri="{28A0092B-C50C-407E-A947-70E740481C1C}">
                <a14:useLocalDpi xmlns:a14="http://schemas.microsoft.com/office/drawing/2010/main" val="0"/>
              </a:ext>
            </a:extLst>
          </a:blip>
          <a:srcRect l="15015" t="3895" r="15315" b="32747"/>
          <a:stretch/>
        </p:blipFill>
        <p:spPr bwMode="auto">
          <a:xfrm>
            <a:off x="1201751" y="1333535"/>
            <a:ext cx="5916684" cy="23333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2487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951570"/>
            <a:ext cx="8305800" cy="3726414"/>
          </a:xfrm>
        </p:spPr>
        <p:txBody>
          <a:bodyPr>
            <a:normAutofit fontScale="92500" lnSpcReduction="20000"/>
          </a:bodyPr>
          <a:lstStyle/>
          <a:p>
            <a:pPr lvl="2"/>
            <a:r>
              <a:rPr lang="en-CA" sz="2400"/>
              <a:t>Chọn cấp độ truy cập bạn muốn cấp cho người dùng </a:t>
            </a:r>
            <a:r>
              <a:rPr lang="vi-VN" sz="2400"/>
              <a:t>mới </a:t>
            </a:r>
            <a:r>
              <a:rPr lang="en-CA" sz="2400"/>
              <a:t>và sau đó chọn </a:t>
            </a:r>
            <a:r>
              <a:rPr lang="en-CA" sz="2400" b="1"/>
              <a:t>Create Account</a:t>
            </a:r>
            <a:endParaRPr lang="en-CA" sz="2400" b="1" dirty="0"/>
          </a:p>
          <a:p>
            <a:pPr lvl="2"/>
            <a:endParaRPr lang="en-CA" sz="2400" b="1" dirty="0"/>
          </a:p>
          <a:p>
            <a:pPr lvl="2"/>
            <a:endParaRPr lang="en-CA" sz="2400" b="1" dirty="0"/>
          </a:p>
          <a:p>
            <a:pPr lvl="2"/>
            <a:endParaRPr lang="en-CA" sz="2400" b="1" dirty="0"/>
          </a:p>
          <a:p>
            <a:pPr lvl="2"/>
            <a:endParaRPr lang="en-CA" sz="2400" b="1"/>
          </a:p>
          <a:p>
            <a:pPr lvl="2"/>
            <a:endParaRPr lang="en-CA" sz="2400" b="1" dirty="0"/>
          </a:p>
          <a:p>
            <a:pPr lvl="2"/>
            <a:endParaRPr lang="en-CA" sz="2400" b="1" dirty="0"/>
          </a:p>
          <a:p>
            <a:pPr lvl="2"/>
            <a:endParaRPr lang="en-CA" sz="2400" b="1" dirty="0"/>
          </a:p>
          <a:p>
            <a:pPr marL="739775" lvl="2" indent="0">
              <a:buNone/>
            </a:pPr>
            <a:endParaRPr lang="en-CA" sz="2400" b="1" dirty="0"/>
          </a:p>
          <a:p>
            <a:pPr lvl="2"/>
            <a:r>
              <a:rPr lang="vi-VN" sz="2400"/>
              <a:t>Nhấp vào tài khoản mới để truy cập nó</a:t>
            </a:r>
            <a:endParaRPr lang="en-US" sz="2400"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35</a:t>
            </a:fld>
            <a:endParaRPr lang="en-US" dirty="0"/>
          </a:p>
        </p:txBody>
      </p:sp>
      <p:pic>
        <p:nvPicPr>
          <p:cNvPr id="4" name="Picture 3" descr="C:\Users\swong\Documents\Manuals\IC3 GS4\7314 IC3 GS4\uac4.png"/>
          <p:cNvPicPr/>
          <p:nvPr/>
        </p:nvPicPr>
        <p:blipFill rotWithShape="1">
          <a:blip r:embed="rId3">
            <a:extLst>
              <a:ext uri="{28A0092B-C50C-407E-A947-70E740481C1C}">
                <a14:useLocalDpi xmlns:a14="http://schemas.microsoft.com/office/drawing/2010/main" val="0"/>
              </a:ext>
            </a:extLst>
          </a:blip>
          <a:srcRect l="14045" t="3359" r="23404" b="3359"/>
          <a:stretch/>
        </p:blipFill>
        <p:spPr bwMode="auto">
          <a:xfrm>
            <a:off x="2538117" y="1563389"/>
            <a:ext cx="3020853" cy="2551412"/>
          </a:xfrm>
          <a:prstGeom prst="rect">
            <a:avLst/>
          </a:prstGeom>
          <a:noFill/>
          <a:ln>
            <a:noFill/>
          </a:ln>
          <a:extLst>
            <a:ext uri="{53640926-AAD7-44D8-BBD7-CCE9431645EC}">
              <a14:shadowObscured xmlns:a14="http://schemas.microsoft.com/office/drawing/2010/main"/>
            </a:ext>
          </a:extLst>
        </p:spPr>
      </p:pic>
      <p:sp>
        <p:nvSpPr>
          <p:cNvPr id="7" name="Title 6"/>
          <p:cNvSpPr>
            <a:spLocks noGrp="1"/>
          </p:cNvSpPr>
          <p:nvPr>
            <p:ph type="title"/>
          </p:nvPr>
        </p:nvSpPr>
        <p:spPr/>
        <p:txBody>
          <a:bodyPr/>
          <a:lstStyle/>
          <a:p>
            <a:endParaRPr lang="en-US"/>
          </a:p>
        </p:txBody>
      </p:sp>
      <p:sp>
        <p:nvSpPr>
          <p:cNvPr id="8" name="Title 1"/>
          <p:cNvSpPr txBox="1">
            <a:spLocks/>
          </p:cNvSpPr>
          <p:nvPr/>
        </p:nvSpPr>
        <p:spPr>
          <a:xfrm>
            <a:off x="1469572" y="196672"/>
            <a:ext cx="5878286" cy="671442"/>
          </a:xfrm>
          <a:prstGeom prst="rect">
            <a:avLst/>
          </a:prstGeom>
          <a:solidFill>
            <a:srgbClr val="0070C0"/>
          </a:solidFill>
        </p:spPr>
        <p:txBody>
          <a:bodyPr vert="horz" lIns="91440" tIns="45720" rIns="91440" bIns="45720" rtlCol="0" anchor="ctr">
            <a:normAutofit fontScale="85000" lnSpcReduction="10000"/>
          </a:bodyPr>
          <a:lstStyle>
            <a:defPPr>
              <a:defRPr lang="en-US"/>
            </a:defPPr>
            <a:lvl1pPr algn="ctr" defTabSz="914400" eaLnBrk="1" latinLnBrk="0" hangingPunct="1">
              <a:buNone/>
              <a:defRPr sz="3200" b="1">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stStyle>
          <a:p>
            <a:r>
              <a:rPr lang="en-CA"/>
              <a:t>Tìm hiểu User Accounts và các quyền</a:t>
            </a:r>
            <a:endParaRPr lang="en-US" dirty="0"/>
          </a:p>
        </p:txBody>
      </p:sp>
    </p:spTree>
    <p:extLst>
      <p:ext uri="{BB962C8B-B14F-4D97-AF65-F5344CB8AC3E}">
        <p14:creationId xmlns:p14="http://schemas.microsoft.com/office/powerpoint/2010/main" val="3922271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p:txBody>
          <a:bodyPr/>
          <a:lstStyle/>
          <a:p>
            <a:r>
              <a:rPr lang="vi-VN" sz="2600"/>
              <a:t>Để chỉnh sửa tài khoản, nhấn vào tài khoản để truy cập</a:t>
            </a:r>
          </a:p>
          <a:p>
            <a:pPr lvl="1"/>
            <a:r>
              <a:rPr lang="vi-VN"/>
              <a:t>Thêm hoặc thay đổi mật khẩu, nhấn </a:t>
            </a:r>
            <a:r>
              <a:rPr lang="x-none" b="1"/>
              <a:t>Create a password</a:t>
            </a:r>
            <a:endParaRPr lang="en-US"/>
          </a:p>
          <a:p>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4" name="Slide Number Placeholder 3"/>
          <p:cNvSpPr>
            <a:spLocks noGrp="1"/>
          </p:cNvSpPr>
          <p:nvPr>
            <p:ph type="sldNum" sz="quarter" idx="12"/>
          </p:nvPr>
        </p:nvSpPr>
        <p:spPr/>
        <p:txBody>
          <a:bodyPr/>
          <a:lstStyle/>
          <a:p>
            <a:fld id="{45FB6C65-6715-49C2-A781-2C0369051A11}" type="slidenum">
              <a:rPr lang="en-US" smtClean="0"/>
              <a:pPr/>
              <a:t>36</a:t>
            </a:fld>
            <a:endParaRPr lang="en-US" dirty="0"/>
          </a:p>
        </p:txBody>
      </p:sp>
      <p:pic>
        <p:nvPicPr>
          <p:cNvPr id="6" name="Picture 5" descr="C:\Users\swong\Documents\Manuals\IC3 GS4\7314 IC3 GS4\uac6.png"/>
          <p:cNvPicPr/>
          <p:nvPr/>
        </p:nvPicPr>
        <p:blipFill rotWithShape="1">
          <a:blip r:embed="rId3">
            <a:extLst>
              <a:ext uri="{28A0092B-C50C-407E-A947-70E740481C1C}">
                <a14:useLocalDpi xmlns:a14="http://schemas.microsoft.com/office/drawing/2010/main" val="0"/>
              </a:ext>
            </a:extLst>
          </a:blip>
          <a:srcRect l="15109" t="4140" r="15179" b="12030"/>
          <a:stretch/>
        </p:blipFill>
        <p:spPr bwMode="auto">
          <a:xfrm>
            <a:off x="2172089" y="1869372"/>
            <a:ext cx="5141540" cy="26811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3867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108858" y="903514"/>
            <a:ext cx="8349342" cy="3864429"/>
          </a:xfrm>
        </p:spPr>
        <p:txBody>
          <a:bodyPr>
            <a:noAutofit/>
          </a:bodyPr>
          <a:lstStyle/>
          <a:p>
            <a:pPr>
              <a:lnSpc>
                <a:spcPct val="120000"/>
              </a:lnSpc>
            </a:pPr>
            <a:r>
              <a:rPr lang="vi-VN" sz="2000"/>
              <a:t>Để xóa tài khoản người dùng, chọn tài khoản và nhấn </a:t>
            </a:r>
            <a:r>
              <a:rPr lang="vi-VN" sz="2000" b="1"/>
              <a:t>Delete the account</a:t>
            </a:r>
          </a:p>
          <a:p>
            <a:pPr>
              <a:lnSpc>
                <a:spcPct val="120000"/>
              </a:lnSpc>
            </a:pPr>
            <a:endParaRPr lang="vi-VN" sz="2200"/>
          </a:p>
          <a:p>
            <a:pPr>
              <a:lnSpc>
                <a:spcPct val="120000"/>
              </a:lnSpc>
            </a:pPr>
            <a:endParaRPr lang="vi-VN" sz="2200"/>
          </a:p>
          <a:p>
            <a:pPr>
              <a:lnSpc>
                <a:spcPct val="120000"/>
              </a:lnSpc>
            </a:pPr>
            <a:r>
              <a:rPr lang="vi-VN" sz="2000"/>
              <a:t>K</a:t>
            </a:r>
            <a:r>
              <a:rPr lang="en-CA" sz="2000"/>
              <a:t>hi xóa tài khoản tất cả các tập tin dữ liệu liên quan đến tài khoản này có thể bị xóa ở cùng thời điểm</a:t>
            </a:r>
            <a:endParaRPr lang="vi-VN" sz="2000"/>
          </a:p>
          <a:p>
            <a:pPr lvl="1">
              <a:lnSpc>
                <a:spcPct val="120000"/>
              </a:lnSpc>
            </a:pPr>
            <a:r>
              <a:rPr lang="en-CA" sz="2000"/>
              <a:t>Nên tạo một bản sao lưu của các tập tin này trong trường hợp bạn có thể cần đến chúng sau này trước khi tiến hành xóa</a:t>
            </a:r>
            <a:endParaRPr lang="vi-VN" sz="2000"/>
          </a:p>
          <a:p>
            <a:pPr>
              <a:lnSpc>
                <a:spcPct val="120000"/>
              </a:lnSpc>
            </a:pPr>
            <a:r>
              <a:rPr lang="vi-VN" sz="2000"/>
              <a:t>Nhấp vào Delete Files</a:t>
            </a:r>
          </a:p>
          <a:p>
            <a:pPr>
              <a:lnSpc>
                <a:spcPct val="120000"/>
              </a:lnSpc>
            </a:pPr>
            <a:r>
              <a:rPr lang="en-CA" sz="2000"/>
              <a:t>Nếu bạn chắc chắn muốn xóa tài khoản, chọn Delete Account để tiến hành</a:t>
            </a:r>
            <a:endParaRPr lang="en-US" sz="2000"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7" name="Slide Number Placeholder 6"/>
          <p:cNvSpPr>
            <a:spLocks noGrp="1"/>
          </p:cNvSpPr>
          <p:nvPr>
            <p:ph type="sldNum" sz="quarter" idx="12"/>
          </p:nvPr>
        </p:nvSpPr>
        <p:spPr/>
        <p:txBody>
          <a:bodyPr/>
          <a:lstStyle/>
          <a:p>
            <a:fld id="{45FB6C65-6715-49C2-A781-2C0369051A11}" type="slidenum">
              <a:rPr lang="en-US" smtClean="0"/>
              <a:t>37</a:t>
            </a:fld>
            <a:endParaRPr lang="en-US" dirty="0"/>
          </a:p>
        </p:txBody>
      </p:sp>
      <p:pic>
        <p:nvPicPr>
          <p:cNvPr id="4" name="Picture 3" descr="C:\Users\swong\Documents\Manuals\IC3 GS4\7314 IC3 GS4\uac7.png"/>
          <p:cNvPicPr/>
          <p:nvPr/>
        </p:nvPicPr>
        <p:blipFill rotWithShape="1">
          <a:blip r:embed="rId3">
            <a:extLst>
              <a:ext uri="{28A0092B-C50C-407E-A947-70E740481C1C}">
                <a14:useLocalDpi xmlns:a14="http://schemas.microsoft.com/office/drawing/2010/main" val="0"/>
              </a:ext>
            </a:extLst>
          </a:blip>
          <a:srcRect l="15067" t="4171" r="14720" b="68722"/>
          <a:stretch/>
        </p:blipFill>
        <p:spPr bwMode="auto">
          <a:xfrm>
            <a:off x="1894054" y="1345344"/>
            <a:ext cx="5382714" cy="900113"/>
          </a:xfrm>
          <a:prstGeom prst="rect">
            <a:avLst/>
          </a:prstGeom>
          <a:noFill/>
          <a:ln>
            <a:noFill/>
          </a:ln>
          <a:extLst>
            <a:ext uri="{53640926-AAD7-44D8-BBD7-CCE9431645EC}">
              <a14:shadowObscured xmlns:a14="http://schemas.microsoft.com/office/drawing/2010/main"/>
            </a:ext>
          </a:extLst>
        </p:spPr>
      </p:pic>
      <p:pic>
        <p:nvPicPr>
          <p:cNvPr id="6" name="Picture 5" descr="C:\Users\swong\Documents\Manuals\IC3 GS4\7314 IC3 GS4\uac8.png"/>
          <p:cNvPicPr/>
          <p:nvPr/>
        </p:nvPicPr>
        <p:blipFill rotWithShape="1">
          <a:blip r:embed="rId4">
            <a:extLst>
              <a:ext uri="{28A0092B-C50C-407E-A947-70E740481C1C}">
                <a14:useLocalDpi xmlns:a14="http://schemas.microsoft.com/office/drawing/2010/main" val="0"/>
              </a:ext>
            </a:extLst>
          </a:blip>
          <a:srcRect l="15029" t="4158" r="14786" b="75830"/>
          <a:stretch/>
        </p:blipFill>
        <p:spPr bwMode="auto">
          <a:xfrm>
            <a:off x="3552387" y="3860135"/>
            <a:ext cx="3724381" cy="40392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4571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97971" y="1008529"/>
            <a:ext cx="8414659" cy="3770299"/>
          </a:xfrm>
        </p:spPr>
        <p:txBody>
          <a:bodyPr>
            <a:normAutofit fontScale="92500"/>
          </a:bodyPr>
          <a:lstStyle/>
          <a:p>
            <a:pPr>
              <a:lnSpc>
                <a:spcPct val="110000"/>
              </a:lnSpc>
            </a:pPr>
            <a:r>
              <a:rPr lang="en-CA" b="1"/>
              <a:t>Các quyền (rights) và sự truy cập </a:t>
            </a:r>
            <a:endParaRPr lang="en-US" b="1" dirty="0"/>
          </a:p>
          <a:p>
            <a:pPr lvl="1">
              <a:lnSpc>
                <a:spcPct val="110000"/>
              </a:lnSpc>
            </a:pPr>
            <a:r>
              <a:rPr lang="en-CA"/>
              <a:t>mỗi loại tài khoản đều có quyền được phân cấp cụ thể phù hợp với chúng</a:t>
            </a:r>
            <a:endParaRPr lang="vi-VN"/>
          </a:p>
          <a:p>
            <a:pPr lvl="1">
              <a:lnSpc>
                <a:spcPct val="110000"/>
              </a:lnSpc>
            </a:pPr>
            <a:r>
              <a:rPr lang="vi-VN"/>
              <a:t>M</a:t>
            </a:r>
            <a:r>
              <a:rPr lang="en-CA"/>
              <a:t>ỗi tài khoản người dùng lại có thể có các quyền riêng rẽ khác cho riêng chúng</a:t>
            </a:r>
            <a:endParaRPr lang="vi-VN"/>
          </a:p>
          <a:p>
            <a:pPr lvl="1">
              <a:lnSpc>
                <a:spcPct val="110000"/>
              </a:lnSpc>
            </a:pPr>
            <a:r>
              <a:rPr lang="vi-VN"/>
              <a:t>Quyền xác định những gì bạn có thể truy cập và làm</a:t>
            </a:r>
          </a:p>
          <a:p>
            <a:pPr lvl="2">
              <a:lnSpc>
                <a:spcPct val="110000"/>
              </a:lnSpc>
            </a:pPr>
            <a:r>
              <a:rPr lang="vi-VN"/>
              <a:t>Đọc</a:t>
            </a:r>
            <a:r>
              <a:rPr lang="en-US"/>
              <a:t> (</a:t>
            </a:r>
            <a:r>
              <a:rPr lang="en-US" b="1"/>
              <a:t>Read</a:t>
            </a:r>
            <a:r>
              <a:rPr lang="en-US"/>
              <a:t>)</a:t>
            </a:r>
            <a:r>
              <a:rPr lang="vi-VN"/>
              <a:t>: </a:t>
            </a:r>
            <a:r>
              <a:rPr lang="en-CA"/>
              <a:t>Bạn có thể xem tên của các tập tin và thư mục trên mạng, xem nội dung của các tập tin và thực thi các chương trình ứng dụng.</a:t>
            </a:r>
            <a:endParaRPr lang="vi-VN"/>
          </a:p>
          <a:p>
            <a:pPr lvl="2">
              <a:lnSpc>
                <a:spcPct val="110000"/>
              </a:lnSpc>
            </a:pPr>
            <a:r>
              <a:rPr lang="vi-VN"/>
              <a:t>Ghi</a:t>
            </a:r>
            <a:r>
              <a:rPr lang="en-US"/>
              <a:t> (</a:t>
            </a:r>
            <a:r>
              <a:rPr lang="en-US" b="1"/>
              <a:t>Write</a:t>
            </a:r>
            <a:r>
              <a:rPr lang="en-US"/>
              <a:t>)</a:t>
            </a:r>
            <a:r>
              <a:rPr lang="vi-VN"/>
              <a:t>: </a:t>
            </a:r>
            <a:r>
              <a:rPr lang="en-CA"/>
              <a:t>Bạn có thể xem tên và nội dung của các tập tin và thư mục trên mạng, có thể tạo các tập tin và thư mục mới, hiệu chỉnh nội dung của các tập tin, xóa các tập tin và thư mục.</a:t>
            </a:r>
            <a:endParaRPr lang="en-US"/>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4" name="Slide Number Placeholder 3"/>
          <p:cNvSpPr>
            <a:spLocks noGrp="1"/>
          </p:cNvSpPr>
          <p:nvPr>
            <p:ph type="sldNum" sz="quarter" idx="12"/>
          </p:nvPr>
        </p:nvSpPr>
        <p:spPr/>
        <p:txBody>
          <a:bodyPr/>
          <a:lstStyle/>
          <a:p>
            <a:fld id="{45FB6C65-6715-49C2-A781-2C0369051A11}" type="slidenum">
              <a:rPr lang="en-US" smtClean="0"/>
              <a:t>38</a:t>
            </a:fld>
            <a:endParaRPr lang="en-US" dirty="0"/>
          </a:p>
        </p:txBody>
      </p:sp>
    </p:spTree>
    <p:extLst>
      <p:ext uri="{BB962C8B-B14F-4D97-AF65-F5344CB8AC3E}">
        <p14:creationId xmlns:p14="http://schemas.microsoft.com/office/powerpoint/2010/main" val="918788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119743" y="1008528"/>
            <a:ext cx="8638495" cy="3715871"/>
          </a:xfrm>
        </p:spPr>
        <p:txBody>
          <a:bodyPr>
            <a:normAutofit fontScale="92500"/>
          </a:bodyPr>
          <a:lstStyle/>
          <a:p>
            <a:r>
              <a:rPr lang="vi-VN" sz="2600"/>
              <a:t>Hệ thống độc lập</a:t>
            </a:r>
            <a:r>
              <a:rPr lang="en-US" sz="2600"/>
              <a:t> (Standalone system)</a:t>
            </a:r>
            <a:r>
              <a:rPr lang="vi-VN" sz="2600"/>
              <a:t>: </a:t>
            </a:r>
            <a:r>
              <a:rPr lang="en-CA" sz="2400"/>
              <a:t>t</a:t>
            </a:r>
            <a:r>
              <a:rPr lang="vi-VN" sz="2400"/>
              <a:t>ự động có </a:t>
            </a:r>
            <a:r>
              <a:rPr lang="en-CA" sz="2400"/>
              <a:t>cả quyền đọc và ghi đến tất cả các thư mục liên quan đến tài khoản người dùng của bạn</a:t>
            </a:r>
            <a:endParaRPr lang="vi-VN" sz="2600"/>
          </a:p>
          <a:p>
            <a:pPr lvl="1"/>
            <a:r>
              <a:rPr lang="en-CA"/>
              <a:t>Để truy cập vào các thư mục liên quan với các tài khoản người dùng khác trên máy tính, bạn phải cung cấp một mật khẩu của Administrator.</a:t>
            </a:r>
            <a:endParaRPr lang="vi-VN"/>
          </a:p>
          <a:p>
            <a:r>
              <a:rPr lang="en-CA" sz="2400"/>
              <a:t>Nếu bạn làm việc trên một mạng người quản trị hệ thống mạng có thể quản lý được việc người dùng nào có thể truy cập các tài nguyên mạng</a:t>
            </a:r>
            <a:endParaRPr lang="vi-VN" sz="2600"/>
          </a:p>
          <a:p>
            <a:pPr lvl="1"/>
            <a:r>
              <a:rPr lang="en-CA"/>
              <a:t>xem nội dung của một số thư </a:t>
            </a:r>
            <a:br>
              <a:rPr lang="vi-VN"/>
            </a:br>
            <a:r>
              <a:rPr lang="en-CA"/>
              <a:t>mục mạng, nhưng không thể </a:t>
            </a:r>
            <a:br>
              <a:rPr lang="vi-VN"/>
            </a:br>
            <a:r>
              <a:rPr lang="en-CA"/>
              <a:t>tạo hoặc lưu các tập tin vào các thư mục đó.</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pPr/>
              <a:t>39</a:t>
            </a:fld>
            <a:endParaRPr lang="en-US" dirty="0"/>
          </a:p>
        </p:txBody>
      </p:sp>
      <p:pic>
        <p:nvPicPr>
          <p:cNvPr id="4" name="Picture 3" descr="C:\Users\swong\Documents\Manuals\IC3 GS4\7314 IC3 GS4\l4 access err.png"/>
          <p:cNvPicPr/>
          <p:nvPr/>
        </p:nvPicPr>
        <p:blipFill>
          <a:blip r:embed="rId3">
            <a:extLst>
              <a:ext uri="{28A0092B-C50C-407E-A947-70E740481C1C}">
                <a14:useLocalDpi xmlns:a14="http://schemas.microsoft.com/office/drawing/2010/main" val="0"/>
              </a:ext>
            </a:extLst>
          </a:blip>
          <a:srcRect/>
          <a:stretch>
            <a:fillRect/>
          </a:stretch>
        </p:blipFill>
        <p:spPr bwMode="auto">
          <a:xfrm>
            <a:off x="5687588" y="3447629"/>
            <a:ext cx="2553437" cy="819571"/>
          </a:xfrm>
          <a:prstGeom prst="rect">
            <a:avLst/>
          </a:prstGeom>
          <a:noFill/>
          <a:ln>
            <a:noFill/>
          </a:ln>
        </p:spPr>
      </p:pic>
    </p:spTree>
    <p:extLst>
      <p:ext uri="{BB962C8B-B14F-4D97-AF65-F5344CB8AC3E}">
        <p14:creationId xmlns:p14="http://schemas.microsoft.com/office/powerpoint/2010/main" val="753586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Sử dụng Control </a:t>
            </a:r>
            <a:r>
              <a:rPr lang="en-CA" dirty="0"/>
              <a:t>Panel</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56960034"/>
              </p:ext>
            </p:extLst>
          </p:nvPr>
        </p:nvGraphicFramePr>
        <p:xfrm>
          <a:off x="87086" y="805544"/>
          <a:ext cx="8403772" cy="4171188"/>
        </p:xfrm>
        <a:graphic>
          <a:graphicData uri="http://schemas.openxmlformats.org/drawingml/2006/table">
            <a:tbl>
              <a:tblPr firstRow="1" firstCol="1" bandRow="1">
                <a:tableStyleId>{5C22544A-7EE6-4342-B048-85BDC9FD1C3A}</a:tableStyleId>
              </a:tblPr>
              <a:tblGrid>
                <a:gridCol w="1643743">
                  <a:extLst>
                    <a:ext uri="{9D8B030D-6E8A-4147-A177-3AD203B41FA5}">
                      <a16:colId xmlns:a16="http://schemas.microsoft.com/office/drawing/2014/main" val="20000"/>
                    </a:ext>
                  </a:extLst>
                </a:gridCol>
                <a:gridCol w="6760029">
                  <a:extLst>
                    <a:ext uri="{9D8B030D-6E8A-4147-A177-3AD203B41FA5}">
                      <a16:colId xmlns:a16="http://schemas.microsoft.com/office/drawing/2014/main" val="20001"/>
                    </a:ext>
                  </a:extLst>
                </a:gridCol>
              </a:tblGrid>
              <a:tr h="553035">
                <a:tc>
                  <a:txBody>
                    <a:bodyPr/>
                    <a:lstStyle/>
                    <a:p>
                      <a:pPr>
                        <a:lnSpc>
                          <a:spcPct val="115000"/>
                        </a:lnSpc>
                        <a:spcBef>
                          <a:spcPts val="200"/>
                        </a:spcBef>
                        <a:spcAft>
                          <a:spcPts val="200"/>
                        </a:spcAft>
                        <a:tabLst>
                          <a:tab pos="228600" algn="l"/>
                        </a:tabLst>
                      </a:pPr>
                      <a:r>
                        <a:rPr lang="en-US" sz="1500" dirty="0">
                          <a:solidFill>
                            <a:schemeClr val="tx1"/>
                          </a:solidFill>
                          <a:effectLst/>
                          <a:latin typeface="Cambria" panose="02040503050406030204" pitchFamily="18" charset="0"/>
                        </a:rPr>
                        <a:t>System and Security</a:t>
                      </a:r>
                      <a:endParaRPr lang="en-US" sz="1500" b="1" dirty="0">
                        <a:solidFill>
                          <a:schemeClr val="tx1"/>
                        </a:solidFill>
                        <a:effectLst/>
                        <a:latin typeface="Cambria" panose="02040503050406030204" pitchFamily="18" charset="0"/>
                        <a:ea typeface="Times New Roman"/>
                        <a:cs typeface="Calibri"/>
                      </a:endParaRPr>
                    </a:p>
                  </a:txBody>
                  <a:tcPr marL="68580" marR="68580" marT="0" marB="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Bef>
                          <a:spcPts val="100"/>
                        </a:spcBef>
                        <a:spcAft>
                          <a:spcPts val="100"/>
                        </a:spcAft>
                        <a:tabLst>
                          <a:tab pos="228600" algn="l"/>
                        </a:tabLst>
                      </a:pPr>
                      <a:r>
                        <a:rPr lang="en-US" sz="1600" b="0">
                          <a:solidFill>
                            <a:schemeClr val="tx1"/>
                          </a:solidFill>
                          <a:effectLst/>
                          <a:latin typeface="Times New Roman" pitchFamily="18" charset="0"/>
                          <a:ea typeface="Times New Roman" panose="02020603050405020304" pitchFamily="18" charset="0"/>
                          <a:cs typeface="Times New Roman" pitchFamily="18" charset="0"/>
                        </a:rPr>
                        <a:t>Cung cấp các lựa chọn để duy trì tính toàn vẹn hệ thống và thực hiện sao lưu dữ liệu, kiểm tra các cập nhật chống vi rút và quét các phần tải về.</a:t>
                      </a:r>
                      <a:endParaRPr lang="vi-VN" sz="1600" b="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3035">
                <a:tc>
                  <a:txBody>
                    <a:bodyPr/>
                    <a:lstStyle/>
                    <a:p>
                      <a:pPr>
                        <a:lnSpc>
                          <a:spcPct val="115000"/>
                        </a:lnSpc>
                        <a:spcBef>
                          <a:spcPts val="200"/>
                        </a:spcBef>
                        <a:spcAft>
                          <a:spcPts val="200"/>
                        </a:spcAft>
                        <a:tabLst>
                          <a:tab pos="228600" algn="l"/>
                        </a:tabLst>
                      </a:pPr>
                      <a:r>
                        <a:rPr lang="en-US" sz="1500" dirty="0">
                          <a:solidFill>
                            <a:schemeClr val="tx1"/>
                          </a:solidFill>
                          <a:effectLst/>
                          <a:latin typeface="Cambria" panose="02040503050406030204" pitchFamily="18" charset="0"/>
                        </a:rPr>
                        <a:t>Network and Internet</a:t>
                      </a:r>
                      <a:endParaRPr lang="en-US" sz="1500" b="1" dirty="0">
                        <a:solidFill>
                          <a:schemeClr val="tx1"/>
                        </a:solidFill>
                        <a:effectLst/>
                        <a:latin typeface="Cambria" panose="02040503050406030204" pitchFamily="18" charset="0"/>
                        <a:ea typeface="Times New Roman"/>
                        <a:cs typeface="Calibri"/>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Bef>
                          <a:spcPts val="100"/>
                        </a:spcBef>
                        <a:spcAft>
                          <a:spcPts val="100"/>
                        </a:spcAft>
                        <a:tabLst>
                          <a:tab pos="228600" algn="l"/>
                        </a:tabLst>
                      </a:pPr>
                      <a:r>
                        <a:rPr lang="en-US" sz="1600" b="0">
                          <a:solidFill>
                            <a:schemeClr val="tx1"/>
                          </a:solidFill>
                          <a:effectLst/>
                          <a:latin typeface="Times New Roman" pitchFamily="18" charset="0"/>
                          <a:ea typeface="Times New Roman" panose="02020603050405020304" pitchFamily="18" charset="0"/>
                          <a:cs typeface="Times New Roman" pitchFamily="18" charset="0"/>
                        </a:rPr>
                        <a:t>Cho phép bạn cài đặt hay điều chỉnh cách kết nối máy tính của bạn vào mạng hay vào Internet, và chia sẻ các tập tin với người khác.</a:t>
                      </a:r>
                      <a:endParaRPr lang="vi-VN" sz="1600" b="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3035">
                <a:tc>
                  <a:txBody>
                    <a:bodyPr/>
                    <a:lstStyle/>
                    <a:p>
                      <a:pPr>
                        <a:lnSpc>
                          <a:spcPct val="115000"/>
                        </a:lnSpc>
                        <a:spcBef>
                          <a:spcPts val="200"/>
                        </a:spcBef>
                        <a:spcAft>
                          <a:spcPts val="200"/>
                        </a:spcAft>
                        <a:tabLst>
                          <a:tab pos="228600" algn="l"/>
                        </a:tabLst>
                      </a:pPr>
                      <a:r>
                        <a:rPr lang="en-US" sz="1500" dirty="0">
                          <a:solidFill>
                            <a:schemeClr val="tx1"/>
                          </a:solidFill>
                          <a:effectLst/>
                          <a:latin typeface="Cambria" panose="02040503050406030204" pitchFamily="18" charset="0"/>
                        </a:rPr>
                        <a:t>Hardware and Sound</a:t>
                      </a:r>
                      <a:endParaRPr lang="en-US" sz="1500" b="1" dirty="0">
                        <a:solidFill>
                          <a:schemeClr val="tx1"/>
                        </a:solidFill>
                        <a:effectLst/>
                        <a:latin typeface="Cambria" panose="02040503050406030204" pitchFamily="18" charset="0"/>
                        <a:ea typeface="Times New Roman"/>
                        <a:cs typeface="Calibri"/>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Bef>
                          <a:spcPts val="100"/>
                        </a:spcBef>
                        <a:spcAft>
                          <a:spcPts val="100"/>
                        </a:spcAft>
                        <a:tabLst>
                          <a:tab pos="228600" algn="l"/>
                        </a:tabLst>
                      </a:pPr>
                      <a:r>
                        <a:rPr lang="en-US" sz="1600" b="0">
                          <a:solidFill>
                            <a:schemeClr val="tx1"/>
                          </a:solidFill>
                          <a:effectLst/>
                          <a:latin typeface="Times New Roman" pitchFamily="18" charset="0"/>
                          <a:ea typeface="Times New Roman" panose="02020603050405020304" pitchFamily="18" charset="0"/>
                          <a:cs typeface="Times New Roman" pitchFamily="18" charset="0"/>
                        </a:rPr>
                        <a:t>Cho phép bạn cài đặt hay điều chỉnh cách hoạt động của các phần cứng như các thiết bị âm thanh.</a:t>
                      </a:r>
                      <a:endParaRPr lang="vi-VN" sz="1600" b="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3035">
                <a:tc>
                  <a:txBody>
                    <a:bodyPr/>
                    <a:lstStyle/>
                    <a:p>
                      <a:pPr>
                        <a:lnSpc>
                          <a:spcPct val="115000"/>
                        </a:lnSpc>
                        <a:spcBef>
                          <a:spcPts val="200"/>
                        </a:spcBef>
                        <a:spcAft>
                          <a:spcPts val="200"/>
                        </a:spcAft>
                        <a:tabLst>
                          <a:tab pos="228600" algn="l"/>
                        </a:tabLst>
                      </a:pPr>
                      <a:r>
                        <a:rPr lang="en-US" sz="1500" dirty="0">
                          <a:solidFill>
                            <a:schemeClr val="tx1"/>
                          </a:solidFill>
                          <a:effectLst/>
                          <a:latin typeface="Cambria" panose="02040503050406030204" pitchFamily="18" charset="0"/>
                        </a:rPr>
                        <a:t>Programs</a:t>
                      </a:r>
                      <a:endParaRPr lang="en-US" sz="1500" b="1" dirty="0">
                        <a:solidFill>
                          <a:schemeClr val="tx1"/>
                        </a:solidFill>
                        <a:effectLst/>
                        <a:latin typeface="Cambria" panose="02040503050406030204" pitchFamily="18" charset="0"/>
                        <a:ea typeface="Times New Roman"/>
                        <a:cs typeface="Calibri"/>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Bef>
                          <a:spcPts val="100"/>
                        </a:spcBef>
                        <a:spcAft>
                          <a:spcPts val="100"/>
                        </a:spcAft>
                        <a:tabLst>
                          <a:tab pos="228600" algn="l"/>
                        </a:tabLst>
                      </a:pPr>
                      <a:r>
                        <a:rPr lang="en-US" sz="1600" b="0">
                          <a:solidFill>
                            <a:schemeClr val="tx1"/>
                          </a:solidFill>
                          <a:effectLst/>
                          <a:latin typeface="Times New Roman" pitchFamily="18" charset="0"/>
                          <a:ea typeface="Times New Roman" panose="02020603050405020304" pitchFamily="18" charset="0"/>
                          <a:cs typeface="Times New Roman" pitchFamily="18" charset="0"/>
                        </a:rPr>
                        <a:t>Cho phép tiếp cận các nhiệm vụ quản lý hệ thống ví dụ như cài đặt và gỡ bỏ các chương trình.</a:t>
                      </a:r>
                      <a:endParaRPr lang="vi-VN" sz="1600" b="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4972">
                <a:tc>
                  <a:txBody>
                    <a:bodyPr/>
                    <a:lstStyle/>
                    <a:p>
                      <a:pPr>
                        <a:lnSpc>
                          <a:spcPct val="115000"/>
                        </a:lnSpc>
                        <a:spcBef>
                          <a:spcPts val="200"/>
                        </a:spcBef>
                        <a:spcAft>
                          <a:spcPts val="200"/>
                        </a:spcAft>
                        <a:tabLst>
                          <a:tab pos="228600" algn="l"/>
                        </a:tabLst>
                      </a:pPr>
                      <a:r>
                        <a:rPr lang="en-US" sz="1500" dirty="0">
                          <a:solidFill>
                            <a:schemeClr val="tx1"/>
                          </a:solidFill>
                          <a:effectLst/>
                          <a:latin typeface="Cambria" panose="02040503050406030204" pitchFamily="18" charset="0"/>
                        </a:rPr>
                        <a:t>User Accounts</a:t>
                      </a:r>
                      <a:endParaRPr lang="en-US" sz="1500" b="1" dirty="0">
                        <a:solidFill>
                          <a:schemeClr val="tx1"/>
                        </a:solidFill>
                        <a:effectLst/>
                        <a:latin typeface="Cambria" panose="02040503050406030204" pitchFamily="18" charset="0"/>
                        <a:ea typeface="Times New Roman"/>
                        <a:cs typeface="Calibri"/>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Bef>
                          <a:spcPts val="100"/>
                        </a:spcBef>
                        <a:spcAft>
                          <a:spcPts val="100"/>
                        </a:spcAft>
                        <a:tabLst>
                          <a:tab pos="228600" algn="l"/>
                        </a:tabLst>
                      </a:pPr>
                      <a:r>
                        <a:rPr lang="en-US" sz="1600" b="0">
                          <a:solidFill>
                            <a:schemeClr val="tx1"/>
                          </a:solidFill>
                          <a:effectLst/>
                          <a:latin typeface="Times New Roman" pitchFamily="18" charset="0"/>
                          <a:ea typeface="Times New Roman" panose="02020603050405020304" pitchFamily="18" charset="0"/>
                          <a:cs typeface="Times New Roman" pitchFamily="18" charset="0"/>
                        </a:rPr>
                        <a:t>Cung cấp các lựa chọn để thiết lập máy tính cho phép nhiều người cùng sử dụng.</a:t>
                      </a:r>
                      <a:endParaRPr lang="vi-VN" sz="1600" b="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7158">
                <a:tc>
                  <a:txBody>
                    <a:bodyPr/>
                    <a:lstStyle/>
                    <a:p>
                      <a:pPr>
                        <a:lnSpc>
                          <a:spcPct val="115000"/>
                        </a:lnSpc>
                        <a:spcBef>
                          <a:spcPts val="200"/>
                        </a:spcBef>
                        <a:spcAft>
                          <a:spcPts val="200"/>
                        </a:spcAft>
                        <a:tabLst>
                          <a:tab pos="228600" algn="l"/>
                        </a:tabLst>
                      </a:pPr>
                      <a:r>
                        <a:rPr lang="en-US" sz="1500" dirty="0">
                          <a:solidFill>
                            <a:schemeClr val="tx1"/>
                          </a:solidFill>
                          <a:effectLst/>
                          <a:latin typeface="Cambria" panose="02040503050406030204" pitchFamily="18" charset="0"/>
                        </a:rPr>
                        <a:t>Appearance and Personalization</a:t>
                      </a:r>
                      <a:endParaRPr lang="en-US" sz="1500" b="1" dirty="0">
                        <a:solidFill>
                          <a:schemeClr val="tx1"/>
                        </a:solidFill>
                        <a:effectLst/>
                        <a:latin typeface="Cambria" panose="02040503050406030204" pitchFamily="18" charset="0"/>
                        <a:ea typeface="Times New Roman"/>
                        <a:cs typeface="Calibri"/>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Bef>
                          <a:spcPts val="100"/>
                        </a:spcBef>
                        <a:spcAft>
                          <a:spcPts val="100"/>
                        </a:spcAft>
                        <a:tabLst>
                          <a:tab pos="228600" algn="l"/>
                        </a:tabLst>
                      </a:pPr>
                      <a:r>
                        <a:rPr lang="en-US" sz="1600" b="0">
                          <a:solidFill>
                            <a:schemeClr val="tx1"/>
                          </a:solidFill>
                          <a:effectLst/>
                          <a:latin typeface="Times New Roman" pitchFamily="18" charset="0"/>
                          <a:ea typeface="Times New Roman" panose="02020603050405020304" pitchFamily="18" charset="0"/>
                          <a:cs typeface="Times New Roman" pitchFamily="18" charset="0"/>
                        </a:rPr>
                        <a:t>Cho phép bạn tùy chỉnh màn hình với chế độ bảo vệ màn hình, nền màn hình, ...</a:t>
                      </a:r>
                      <a:endParaRPr lang="vi-VN" sz="1600" b="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53035">
                <a:tc>
                  <a:txBody>
                    <a:bodyPr/>
                    <a:lstStyle/>
                    <a:p>
                      <a:pPr>
                        <a:lnSpc>
                          <a:spcPct val="115000"/>
                        </a:lnSpc>
                        <a:spcBef>
                          <a:spcPts val="200"/>
                        </a:spcBef>
                        <a:spcAft>
                          <a:spcPts val="200"/>
                        </a:spcAft>
                        <a:tabLst>
                          <a:tab pos="228600" algn="l"/>
                        </a:tabLst>
                      </a:pPr>
                      <a:r>
                        <a:rPr lang="en-US" sz="1500" dirty="0">
                          <a:solidFill>
                            <a:schemeClr val="tx1"/>
                          </a:solidFill>
                          <a:effectLst/>
                          <a:latin typeface="Cambria" panose="02040503050406030204" pitchFamily="18" charset="0"/>
                        </a:rPr>
                        <a:t>Clock, Language, and Region</a:t>
                      </a:r>
                      <a:endParaRPr lang="en-US" sz="1500" b="1" dirty="0">
                        <a:solidFill>
                          <a:schemeClr val="tx1"/>
                        </a:solidFill>
                        <a:effectLst/>
                        <a:latin typeface="Cambria" panose="02040503050406030204" pitchFamily="18" charset="0"/>
                        <a:ea typeface="Times New Roman"/>
                        <a:cs typeface="Calibri"/>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Bef>
                          <a:spcPts val="100"/>
                        </a:spcBef>
                        <a:spcAft>
                          <a:spcPts val="100"/>
                        </a:spcAft>
                        <a:tabLst>
                          <a:tab pos="228600" algn="l"/>
                        </a:tabLst>
                      </a:pPr>
                      <a:r>
                        <a:rPr lang="en-US" sz="1600" b="0">
                          <a:solidFill>
                            <a:schemeClr val="tx1"/>
                          </a:solidFill>
                          <a:effectLst/>
                          <a:latin typeface="Times New Roman" pitchFamily="18" charset="0"/>
                          <a:ea typeface="Times New Roman" panose="02020603050405020304" pitchFamily="18" charset="0"/>
                          <a:cs typeface="Times New Roman" pitchFamily="18" charset="0"/>
                        </a:rPr>
                        <a:t>Cho phép truy cập để bạn có thể thay đổi định dạng của ngày tháng, thời gian, tiền tệ hay các con số theo chuẩn khu vực hay các ngôn ngữ.</a:t>
                      </a:r>
                      <a:endParaRPr lang="vi-VN" sz="1600" b="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3035">
                <a:tc>
                  <a:txBody>
                    <a:bodyPr/>
                    <a:lstStyle/>
                    <a:p>
                      <a:pPr>
                        <a:lnSpc>
                          <a:spcPct val="115000"/>
                        </a:lnSpc>
                        <a:spcBef>
                          <a:spcPts val="200"/>
                        </a:spcBef>
                        <a:spcAft>
                          <a:spcPts val="200"/>
                        </a:spcAft>
                        <a:tabLst>
                          <a:tab pos="228600" algn="l"/>
                        </a:tabLst>
                      </a:pPr>
                      <a:r>
                        <a:rPr lang="en-US" sz="1500" dirty="0">
                          <a:solidFill>
                            <a:schemeClr val="tx1"/>
                          </a:solidFill>
                          <a:effectLst/>
                          <a:latin typeface="Cambria" panose="02040503050406030204" pitchFamily="18" charset="0"/>
                        </a:rPr>
                        <a:t>Ease of Access</a:t>
                      </a:r>
                      <a:endParaRPr lang="en-US" sz="1500" b="1" dirty="0">
                        <a:solidFill>
                          <a:schemeClr val="tx1"/>
                        </a:solidFill>
                        <a:effectLst/>
                        <a:latin typeface="Cambria" panose="02040503050406030204" pitchFamily="18" charset="0"/>
                        <a:ea typeface="Times New Roman"/>
                        <a:cs typeface="Calibri"/>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just">
                        <a:lnSpc>
                          <a:spcPct val="115000"/>
                        </a:lnSpc>
                        <a:spcBef>
                          <a:spcPts val="100"/>
                        </a:spcBef>
                        <a:spcAft>
                          <a:spcPts val="100"/>
                        </a:spcAft>
                        <a:tabLst>
                          <a:tab pos="228600" algn="l"/>
                        </a:tabLst>
                      </a:pPr>
                      <a:r>
                        <a:rPr lang="en-US" sz="1600" b="0">
                          <a:solidFill>
                            <a:schemeClr val="tx1"/>
                          </a:solidFill>
                          <a:effectLst/>
                          <a:latin typeface="Times New Roman" pitchFamily="18" charset="0"/>
                          <a:ea typeface="Times New Roman" panose="02020603050405020304" pitchFamily="18" charset="0"/>
                          <a:cs typeface="Times New Roman" pitchFamily="18" charset="0"/>
                        </a:rPr>
                        <a:t>Cung cấp các lựa chọn để thay đổi các đặc điểm về khả năng truy cập, như bật chế độ nhận diện giọng nói hay thay đổi hình ảnh hiển thị.</a:t>
                      </a:r>
                      <a:endParaRPr lang="vi-VN" sz="1600" b="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a:t>
            </a:fld>
            <a:endParaRPr lang="en-US" dirty="0"/>
          </a:p>
        </p:txBody>
      </p:sp>
    </p:spTree>
    <p:extLst>
      <p:ext uri="{BB962C8B-B14F-4D97-AF65-F5344CB8AC3E}">
        <p14:creationId xmlns:p14="http://schemas.microsoft.com/office/powerpoint/2010/main" val="25346509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87087" y="1008529"/>
            <a:ext cx="8273142" cy="3833744"/>
          </a:xfrm>
        </p:spPr>
        <p:txBody>
          <a:bodyPr>
            <a:normAutofit lnSpcReduction="10000"/>
          </a:bodyPr>
          <a:lstStyle/>
          <a:p>
            <a:r>
              <a:rPr lang="vi-VN"/>
              <a:t>Hầu hết các quản trị hệ thống và quản trị mạng</a:t>
            </a:r>
          </a:p>
          <a:p>
            <a:pPr lvl="1"/>
            <a:r>
              <a:rPr lang="vi-VN" sz="2000"/>
              <a:t>Đ</a:t>
            </a:r>
            <a:r>
              <a:rPr lang="en-CA" sz="2000"/>
              <a:t>ịnh nghĩa nên các nhóm người dùng cụ thể trong một mạng, các quyền cụ thể liên quan đến mỗi nhóm đã định nghĩa và sau đó thêm các người dùng riêng lẻ vào các nhóm người dùng</a:t>
            </a:r>
            <a:endParaRPr lang="vi-VN" sz="2000"/>
          </a:p>
          <a:p>
            <a:pPr lvl="1"/>
            <a:r>
              <a:rPr lang="vi-VN" sz="2000"/>
              <a:t>Người sử dụng có thể thuộc về nhiều nhóm</a:t>
            </a:r>
          </a:p>
          <a:p>
            <a:pPr lvl="1"/>
            <a:r>
              <a:rPr lang="en-CA" sz="2000"/>
              <a:t>Các thiết bị điện toán bất kì được sở hữu bởi một trường học hoặc một tổ chức thuộc phạm vi trách nhiệm của các quản trị hệ thống và quản trị mạng</a:t>
            </a:r>
            <a:endParaRPr lang="vi-VN" sz="2000"/>
          </a:p>
          <a:p>
            <a:pPr lvl="1"/>
            <a:r>
              <a:rPr lang="vi-VN" sz="2000"/>
              <a:t>C</a:t>
            </a:r>
            <a:r>
              <a:rPr lang="en-CA" sz="2000"/>
              <a:t>ấu hình các máy tính để người dùng có thể thực hiện các tác vu tương ứng với công việc của họ</a:t>
            </a:r>
            <a:endParaRPr lang="vi-VN" sz="2200"/>
          </a:p>
          <a:p>
            <a:pPr lvl="1"/>
            <a:r>
              <a:rPr lang="vi-VN" sz="2000"/>
              <a:t>T</a:t>
            </a:r>
            <a:r>
              <a:rPr lang="en-CA" sz="2000"/>
              <a:t>hiết lập các tác vụ đã lên lịch trên một máy tính của công ty để đảm bảo hệ thống được bảo mật và cập nhật</a:t>
            </a:r>
            <a:endParaRPr lang="en-US" sz="2200"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4" name="Slide Number Placeholder 3"/>
          <p:cNvSpPr>
            <a:spLocks noGrp="1"/>
          </p:cNvSpPr>
          <p:nvPr>
            <p:ph type="sldNum" sz="quarter" idx="12"/>
          </p:nvPr>
        </p:nvSpPr>
        <p:spPr/>
        <p:txBody>
          <a:bodyPr/>
          <a:lstStyle/>
          <a:p>
            <a:fld id="{45FB6C65-6715-49C2-A781-2C0369051A11}" type="slidenum">
              <a:rPr lang="en-US" smtClean="0"/>
              <a:pPr/>
              <a:t>40</a:t>
            </a:fld>
            <a:endParaRPr lang="en-US" dirty="0"/>
          </a:p>
        </p:txBody>
      </p:sp>
    </p:spTree>
    <p:extLst>
      <p:ext uri="{BB962C8B-B14F-4D97-AF65-F5344CB8AC3E}">
        <p14:creationId xmlns:p14="http://schemas.microsoft.com/office/powerpoint/2010/main" val="2077123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rmAutofit/>
          </a:bodyPr>
          <a:lstStyle/>
          <a:p>
            <a:pPr fontAlgn="base">
              <a:lnSpc>
                <a:spcPct val="90000"/>
              </a:lnSpc>
              <a:spcAft>
                <a:spcPct val="0"/>
              </a:spcAft>
            </a:pPr>
            <a:r>
              <a:rPr lang="en-CA" sz="2700"/>
              <a:t>Tìm hiểu User Accounts và các quyền</a:t>
            </a:r>
            <a:endParaRPr lang="en-US" sz="2700" dirty="0"/>
          </a:p>
        </p:txBody>
      </p:sp>
      <p:sp>
        <p:nvSpPr>
          <p:cNvPr id="5" name="Content Placeholder 4"/>
          <p:cNvSpPr>
            <a:spLocks noGrp="1"/>
          </p:cNvSpPr>
          <p:nvPr>
            <p:ph idx="1"/>
          </p:nvPr>
        </p:nvSpPr>
        <p:spPr>
          <a:xfrm>
            <a:off x="76199" y="1008529"/>
            <a:ext cx="8447315" cy="4013527"/>
          </a:xfrm>
        </p:spPr>
        <p:txBody>
          <a:bodyPr>
            <a:normAutofit fontScale="92500" lnSpcReduction="10000"/>
          </a:bodyPr>
          <a:lstStyle/>
          <a:p>
            <a:pPr>
              <a:lnSpc>
                <a:spcPct val="120000"/>
              </a:lnSpc>
              <a:spcBef>
                <a:spcPts val="600"/>
              </a:spcBef>
            </a:pPr>
            <a:r>
              <a:rPr lang="en-US" b="1"/>
              <a:t>Chính sách theo nhóm (Group Policy)</a:t>
            </a:r>
            <a:endParaRPr lang="en-US" b="1" dirty="0"/>
          </a:p>
          <a:p>
            <a:pPr lvl="1">
              <a:lnSpc>
                <a:spcPct val="120000"/>
              </a:lnSpc>
              <a:spcBef>
                <a:spcPts val="600"/>
              </a:spcBef>
            </a:pPr>
            <a:r>
              <a:rPr lang="en-CA"/>
              <a:t>Các mạng lớn như mạng trường học hoặc mạng doanh nghiệp sử dụng hệ thống quản lý và tổ chức mạng gọi là </a:t>
            </a:r>
            <a:r>
              <a:rPr lang="en-CA" i="1"/>
              <a:t>Active Directory</a:t>
            </a:r>
            <a:endParaRPr lang="vi-VN" i="1"/>
          </a:p>
          <a:p>
            <a:pPr lvl="2">
              <a:lnSpc>
                <a:spcPct val="120000"/>
              </a:lnSpc>
              <a:spcBef>
                <a:spcPts val="600"/>
              </a:spcBef>
            </a:pPr>
            <a:r>
              <a:rPr lang="vi-VN"/>
              <a:t>Q</a:t>
            </a:r>
            <a:r>
              <a:rPr lang="en-CA"/>
              <a:t>uản trị viên có thể dùng để điều khiển môi trường làm việc của các tài khoản người dùng và các tài khoản máy tính</a:t>
            </a:r>
            <a:endParaRPr lang="vi-VN"/>
          </a:p>
          <a:p>
            <a:pPr lvl="2">
              <a:lnSpc>
                <a:spcPct val="120000"/>
              </a:lnSpc>
              <a:spcBef>
                <a:spcPts val="600"/>
              </a:spcBef>
            </a:pPr>
            <a:r>
              <a:rPr lang="vi-VN"/>
              <a:t>S</a:t>
            </a:r>
            <a:r>
              <a:rPr lang="en-CA"/>
              <a:t>ử dụng Group policy để quản lý và cấu hình hệ điều hành, các phần mềm ứng dụng và các thiết lập của người dùng.</a:t>
            </a:r>
            <a:endParaRPr lang="vi-VN"/>
          </a:p>
          <a:p>
            <a:pPr lvl="1">
              <a:lnSpc>
                <a:spcPct val="120000"/>
              </a:lnSpc>
              <a:spcBef>
                <a:spcPts val="600"/>
              </a:spcBef>
            </a:pPr>
            <a:r>
              <a:rPr lang="vi-VN"/>
              <a:t>Đặc biệt hữu ích để </a:t>
            </a:r>
            <a:r>
              <a:rPr lang="en-CA"/>
              <a:t>điều khiển và quản lý các thiết bị điện toán xách tay</a:t>
            </a:r>
            <a:endParaRPr lang="vi-VN"/>
          </a:p>
          <a:p>
            <a:pPr lvl="2">
              <a:lnSpc>
                <a:spcPct val="120000"/>
              </a:lnSpc>
              <a:spcBef>
                <a:spcPts val="600"/>
              </a:spcBef>
            </a:pPr>
            <a:r>
              <a:rPr lang="vi-VN"/>
              <a:t>Khi người dùng kết nối vào mạng công ty,</a:t>
            </a:r>
            <a:r>
              <a:rPr lang="en-CA"/>
              <a:t> Group policy được người quản trị tạo cho các máy tính di động được áp dụng một cách tự động</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4" name="Slide Number Placeholder 3"/>
          <p:cNvSpPr>
            <a:spLocks noGrp="1"/>
          </p:cNvSpPr>
          <p:nvPr>
            <p:ph type="sldNum" sz="quarter" idx="12"/>
          </p:nvPr>
        </p:nvSpPr>
        <p:spPr/>
        <p:txBody>
          <a:bodyPr/>
          <a:lstStyle/>
          <a:p>
            <a:fld id="{45FB6C65-6715-49C2-A781-2C0369051A11}" type="slidenum">
              <a:rPr lang="en-US" smtClean="0"/>
              <a:t>41</a:t>
            </a:fld>
            <a:endParaRPr lang="en-US" dirty="0"/>
          </a:p>
        </p:txBody>
      </p:sp>
    </p:spTree>
    <p:extLst>
      <p:ext uri="{BB962C8B-B14F-4D97-AF65-F5344CB8AC3E}">
        <p14:creationId xmlns:p14="http://schemas.microsoft.com/office/powerpoint/2010/main" val="369625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Tóm tắt bài học</a:t>
            </a:r>
            <a:endParaRPr lang="en-US" dirty="0"/>
          </a:p>
        </p:txBody>
      </p:sp>
      <p:sp>
        <p:nvSpPr>
          <p:cNvPr id="3" name="Content Placeholder 2"/>
          <p:cNvSpPr>
            <a:spLocks noGrp="1"/>
          </p:cNvSpPr>
          <p:nvPr>
            <p:ph idx="1"/>
          </p:nvPr>
        </p:nvSpPr>
        <p:spPr>
          <a:xfrm>
            <a:off x="373064" y="1008529"/>
            <a:ext cx="8488549" cy="3781985"/>
          </a:xfrm>
        </p:spPr>
        <p:txBody>
          <a:bodyPr>
            <a:normAutofit/>
          </a:bodyPr>
          <a:lstStyle/>
          <a:p>
            <a:pPr lvl="0"/>
            <a:r>
              <a:rPr lang="vi-VN"/>
              <a:t>khởi động Control Panel</a:t>
            </a:r>
          </a:p>
          <a:p>
            <a:pPr lvl="0"/>
            <a:r>
              <a:rPr lang="vi-VN"/>
              <a:t>thay đổi các chế độ xem (View)</a:t>
            </a:r>
          </a:p>
          <a:p>
            <a:pPr lvl="0"/>
            <a:r>
              <a:rPr lang="vi-VN"/>
              <a:t>thay đổi sự hiển thị của màn hình nền (Desktop)</a:t>
            </a:r>
          </a:p>
          <a:p>
            <a:pPr lvl="0"/>
            <a:r>
              <a:rPr lang="vi-VN"/>
              <a:t>thay đổi ngày giờ</a:t>
            </a:r>
          </a:p>
          <a:p>
            <a:pPr lvl="0"/>
            <a:r>
              <a:rPr lang="vi-VN"/>
              <a:t>thay đổi các chế độ xem hoặc nhập liệu với các ngôn ngữ khác</a:t>
            </a:r>
          </a:p>
          <a:p>
            <a:pPr lvl="0"/>
            <a:r>
              <a:rPr lang="vi-VN"/>
              <a:t>tìm kiếm các thiết lập cho các tùy chọn khả năng truy cập</a:t>
            </a:r>
          </a:p>
          <a:p>
            <a:pPr lvl="0"/>
            <a:r>
              <a:rPr lang="vi-VN"/>
              <a:t>cài đặt các tùy chọn khác nhau về nguồn điện</a:t>
            </a:r>
          </a:p>
          <a:p>
            <a:pPr lvl="0"/>
            <a:r>
              <a:rPr lang="vi-VN"/>
              <a:t>xác định các loại tài khoản khác nhau và sự giới hạn</a:t>
            </a:r>
            <a:endParaRPr lang="vi-VN"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42</a:t>
            </a:fld>
            <a:endParaRPr lang="en-US" dirty="0"/>
          </a:p>
        </p:txBody>
      </p:sp>
    </p:spTree>
    <p:extLst>
      <p:ext uri="{BB962C8B-B14F-4D97-AF65-F5344CB8AC3E}">
        <p14:creationId xmlns:p14="http://schemas.microsoft.com/office/powerpoint/2010/main" val="2896954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108857" y="903514"/>
            <a:ext cx="8425543" cy="4239986"/>
          </a:xfrm>
        </p:spPr>
        <p:txBody>
          <a:bodyPr>
            <a:noAutofit/>
          </a:bodyPr>
          <a:lstStyle/>
          <a:p>
            <a:pPr marL="293688" indent="-293688">
              <a:lnSpc>
                <a:spcPct val="150000"/>
              </a:lnSpc>
              <a:spcBef>
                <a:spcPts val="0"/>
              </a:spcBef>
              <a:buNone/>
              <a:tabLst>
                <a:tab pos="685800" algn="l"/>
                <a:tab pos="1143000" algn="l"/>
              </a:tabLst>
            </a:pPr>
            <a:r>
              <a:rPr lang="vi-VN" sz="2000"/>
              <a:t>1.	Làm thế nào bạn có thể mở Control Panel? </a:t>
            </a:r>
          </a:p>
          <a:p>
            <a:pPr marL="293688" indent="-293688">
              <a:lnSpc>
                <a:spcPct val="100000"/>
              </a:lnSpc>
              <a:spcBef>
                <a:spcPts val="0"/>
              </a:spcBef>
              <a:buNone/>
              <a:tabLst>
                <a:tab pos="685800" algn="l"/>
                <a:tab pos="1143000" algn="l"/>
              </a:tabLst>
            </a:pPr>
            <a:r>
              <a:rPr lang="en-US" sz="2000"/>
              <a:t>	</a:t>
            </a:r>
            <a:r>
              <a:rPr lang="vi-VN" sz="2000"/>
              <a:t>a.	Từ thực đơn Start </a:t>
            </a:r>
          </a:p>
          <a:p>
            <a:pPr marL="293688" indent="-293688">
              <a:lnSpc>
                <a:spcPct val="100000"/>
              </a:lnSpc>
              <a:spcBef>
                <a:spcPts val="0"/>
              </a:spcBef>
              <a:buNone/>
              <a:tabLst>
                <a:tab pos="685800" algn="l"/>
                <a:tab pos="1143000" algn="l"/>
              </a:tabLst>
            </a:pPr>
            <a:r>
              <a:rPr lang="en-US" sz="2000"/>
              <a:t>	</a:t>
            </a:r>
            <a:r>
              <a:rPr lang="vi-VN" sz="2000"/>
              <a:t>b.	Từ công cụ quản lý tập tin</a:t>
            </a:r>
          </a:p>
          <a:p>
            <a:pPr marL="293688" indent="-293688">
              <a:lnSpc>
                <a:spcPct val="100000"/>
              </a:lnSpc>
              <a:spcBef>
                <a:spcPts val="0"/>
              </a:spcBef>
              <a:buNone/>
              <a:tabLst>
                <a:tab pos="685800" algn="l"/>
                <a:tab pos="1143000" algn="l"/>
              </a:tabLst>
            </a:pPr>
            <a:r>
              <a:rPr lang="en-US" sz="2000"/>
              <a:t>	</a:t>
            </a:r>
            <a:r>
              <a:rPr lang="vi-VN" sz="2000"/>
              <a:t>c.	Bằng cách nhấn  </a:t>
            </a:r>
            <a:r>
              <a:rPr lang="en-US" sz="2000"/>
              <a:t>Windows </a:t>
            </a:r>
            <a:r>
              <a:rPr lang="vi-VN" sz="2000"/>
              <a:t>+ </a:t>
            </a:r>
            <a:r>
              <a:rPr lang="en-US" sz="2000"/>
              <a:t>C</a:t>
            </a:r>
            <a:r>
              <a:rPr lang="vi-VN" sz="2000"/>
              <a:t>.</a:t>
            </a:r>
          </a:p>
          <a:p>
            <a:pPr marL="293688" indent="-293688">
              <a:lnSpc>
                <a:spcPct val="100000"/>
              </a:lnSpc>
              <a:spcBef>
                <a:spcPts val="0"/>
              </a:spcBef>
              <a:buNone/>
              <a:tabLst>
                <a:tab pos="685800" algn="l"/>
                <a:tab pos="1143000" algn="l"/>
              </a:tabLst>
            </a:pPr>
            <a:r>
              <a:rPr lang="en-US" sz="2000"/>
              <a:t>	</a:t>
            </a:r>
            <a:r>
              <a:rPr lang="vi-VN" sz="2000"/>
              <a:t>d.	Tất cả các lựa chọn trên </a:t>
            </a:r>
          </a:p>
          <a:p>
            <a:pPr marL="293688" indent="-293688">
              <a:lnSpc>
                <a:spcPct val="100000"/>
              </a:lnSpc>
              <a:spcBef>
                <a:spcPts val="0"/>
              </a:spcBef>
              <a:buNone/>
              <a:tabLst>
                <a:tab pos="685800" algn="l"/>
                <a:tab pos="1143000" algn="l"/>
              </a:tabLst>
            </a:pPr>
            <a:r>
              <a:rPr lang="en-US" sz="2000"/>
              <a:t>	</a:t>
            </a:r>
            <a:r>
              <a:rPr lang="vi-VN" sz="2000"/>
              <a:t>e.	Chỉ a hoặc b</a:t>
            </a:r>
          </a:p>
          <a:p>
            <a:pPr marL="293688" indent="-293688">
              <a:lnSpc>
                <a:spcPct val="100000"/>
              </a:lnSpc>
              <a:spcBef>
                <a:spcPts val="0"/>
              </a:spcBef>
              <a:spcAft>
                <a:spcPts val="600"/>
              </a:spcAft>
              <a:buNone/>
              <a:tabLst>
                <a:tab pos="685800" algn="l"/>
                <a:tab pos="1143000" algn="l"/>
              </a:tabLst>
            </a:pPr>
            <a:r>
              <a:rPr lang="vi-VN" sz="2000"/>
              <a:t>2.	</a:t>
            </a:r>
            <a:r>
              <a:rPr lang="en-CA" sz="2000"/>
              <a:t> Nếu bạn không thể sử dụng một số lệnh nhất định trong Control Panel, nguyên nhân khả dĩ nhất là gì</a:t>
            </a:r>
            <a:r>
              <a:rPr lang="vi-VN" sz="2000"/>
              <a:t>? </a:t>
            </a:r>
          </a:p>
          <a:p>
            <a:pPr marL="293688" indent="-293688">
              <a:lnSpc>
                <a:spcPct val="100000"/>
              </a:lnSpc>
              <a:spcBef>
                <a:spcPts val="0"/>
              </a:spcBef>
              <a:buNone/>
              <a:tabLst>
                <a:tab pos="685800" algn="l"/>
                <a:tab pos="1143000" algn="l"/>
              </a:tabLst>
            </a:pPr>
            <a:r>
              <a:rPr lang="en-US" sz="2000"/>
              <a:t>	</a:t>
            </a:r>
            <a:r>
              <a:rPr lang="vi-VN" sz="2000"/>
              <a:t>a.	Bạn không có quyền sử dụng các lệnh này. </a:t>
            </a:r>
          </a:p>
          <a:p>
            <a:pPr marL="293688" indent="-293688">
              <a:lnSpc>
                <a:spcPct val="100000"/>
              </a:lnSpc>
              <a:spcBef>
                <a:spcPts val="0"/>
              </a:spcBef>
              <a:buNone/>
              <a:tabLst>
                <a:tab pos="685800" algn="l"/>
                <a:tab pos="1143000" algn="l"/>
              </a:tabLst>
            </a:pPr>
            <a:r>
              <a:rPr lang="en-US" sz="2000"/>
              <a:t>	</a:t>
            </a:r>
            <a:r>
              <a:rPr lang="vi-VN" sz="2000"/>
              <a:t>b.	Bạn đã chọn sai lệnh. </a:t>
            </a:r>
          </a:p>
          <a:p>
            <a:pPr marL="293688" indent="-293688">
              <a:lnSpc>
                <a:spcPct val="100000"/>
              </a:lnSpc>
              <a:spcBef>
                <a:spcPts val="0"/>
              </a:spcBef>
              <a:buNone/>
              <a:tabLst>
                <a:tab pos="685800" algn="l"/>
                <a:tab pos="1143000" algn="l"/>
              </a:tabLst>
            </a:pPr>
            <a:r>
              <a:rPr lang="en-US" sz="2000"/>
              <a:t>	</a:t>
            </a:r>
            <a:r>
              <a:rPr lang="vi-VN" sz="2000"/>
              <a:t>c.	</a:t>
            </a:r>
            <a:r>
              <a:rPr lang="en-CA" sz="2000"/>
              <a:t> Phiên bản Windows của bạn không bao gồm tính năng Control Panel</a:t>
            </a:r>
            <a:r>
              <a:rPr lang="vi-VN" sz="2000"/>
              <a:t>. </a:t>
            </a:r>
          </a:p>
          <a:p>
            <a:pPr marL="293688" indent="-293688">
              <a:lnSpc>
                <a:spcPct val="100000"/>
              </a:lnSpc>
              <a:spcBef>
                <a:spcPts val="0"/>
              </a:spcBef>
              <a:buNone/>
              <a:tabLst>
                <a:tab pos="685800" algn="l"/>
                <a:tab pos="1143000" algn="l"/>
              </a:tabLst>
            </a:pPr>
            <a:r>
              <a:rPr lang="en-US" sz="2000"/>
              <a:t>	</a:t>
            </a:r>
            <a:r>
              <a:rPr lang="vi-VN" sz="2000"/>
              <a:t>d.	Tất cả các lựa chọn trên</a:t>
            </a:r>
            <a:endParaRPr lang="vi-VN"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43</a:t>
            </a:fld>
            <a:endParaRPr lang="en-US" dirty="0"/>
          </a:p>
        </p:txBody>
      </p:sp>
    </p:spTree>
    <p:extLst>
      <p:ext uri="{BB962C8B-B14F-4D97-AF65-F5344CB8AC3E}">
        <p14:creationId xmlns:p14="http://schemas.microsoft.com/office/powerpoint/2010/main" val="1862844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119744" y="1008529"/>
            <a:ext cx="8392886" cy="3748528"/>
          </a:xfrm>
        </p:spPr>
        <p:txBody>
          <a:bodyPr>
            <a:normAutofit fontScale="92500" lnSpcReduction="20000"/>
          </a:bodyPr>
          <a:lstStyle/>
          <a:p>
            <a:pPr marL="295200" indent="-344488">
              <a:lnSpc>
                <a:spcPct val="110000"/>
              </a:lnSpc>
              <a:buNone/>
              <a:tabLst>
                <a:tab pos="685800" algn="l"/>
                <a:tab pos="857250" algn="l"/>
              </a:tabLst>
            </a:pPr>
            <a:r>
              <a:rPr lang="vi-VN" sz="2000"/>
              <a:t>3.	</a:t>
            </a:r>
            <a:r>
              <a:rPr lang="en-CA" sz="2000"/>
              <a:t> Điều gì quyết định các thiết lập ngày giờ trên một máy tính không được kết nối mạng</a:t>
            </a:r>
            <a:r>
              <a:rPr lang="vi-VN" sz="2000"/>
              <a:t>?</a:t>
            </a:r>
          </a:p>
          <a:p>
            <a:pPr marL="295200" indent="-344488">
              <a:lnSpc>
                <a:spcPct val="110000"/>
              </a:lnSpc>
              <a:buNone/>
              <a:tabLst>
                <a:tab pos="685800" algn="l"/>
                <a:tab pos="857250" algn="l"/>
              </a:tabLst>
            </a:pPr>
            <a:r>
              <a:rPr lang="en-US" sz="2000"/>
              <a:t>	</a:t>
            </a:r>
            <a:r>
              <a:rPr lang="vi-VN" sz="2000"/>
              <a:t>a.	Cài đặt trong bộ nhớ RAM .</a:t>
            </a:r>
          </a:p>
          <a:p>
            <a:pPr marL="295200" indent="-344488">
              <a:lnSpc>
                <a:spcPct val="110000"/>
              </a:lnSpc>
              <a:buNone/>
              <a:tabLst>
                <a:tab pos="685800" algn="l"/>
                <a:tab pos="857250" algn="l"/>
              </a:tabLst>
            </a:pPr>
            <a:r>
              <a:rPr lang="en-US" sz="2000"/>
              <a:t>	</a:t>
            </a:r>
            <a:r>
              <a:rPr lang="vi-VN" sz="2000"/>
              <a:t>b.	Một đồng hồ hoạt động bằng pin bên trong máy tính .</a:t>
            </a:r>
          </a:p>
          <a:p>
            <a:pPr marL="295200" indent="-344488">
              <a:lnSpc>
                <a:spcPct val="110000"/>
              </a:lnSpc>
              <a:buNone/>
              <a:tabLst>
                <a:tab pos="685800" algn="l"/>
                <a:tab pos="857250" algn="l"/>
              </a:tabLst>
            </a:pPr>
            <a:r>
              <a:rPr lang="en-US" sz="2000"/>
              <a:t>	</a:t>
            </a:r>
            <a:r>
              <a:rPr lang="vi-VN" sz="2000"/>
              <a:t>c.	Máy chủ mạng.</a:t>
            </a:r>
          </a:p>
          <a:p>
            <a:pPr marL="295200" indent="-344488">
              <a:lnSpc>
                <a:spcPct val="110000"/>
              </a:lnSpc>
              <a:buNone/>
              <a:tabLst>
                <a:tab pos="685800" algn="l"/>
                <a:tab pos="857250" algn="l"/>
              </a:tabLst>
            </a:pPr>
            <a:r>
              <a:rPr lang="en-US" sz="2000"/>
              <a:t>	</a:t>
            </a:r>
            <a:r>
              <a:rPr lang="vi-VN" sz="2000"/>
              <a:t>d.	Một máy chủ thời gian trên Internet .</a:t>
            </a:r>
          </a:p>
          <a:p>
            <a:pPr marL="295200" indent="-344488">
              <a:lnSpc>
                <a:spcPct val="110000"/>
              </a:lnSpc>
              <a:buNone/>
              <a:tabLst>
                <a:tab pos="685800" algn="l"/>
                <a:tab pos="857250" algn="l"/>
              </a:tabLst>
            </a:pPr>
            <a:r>
              <a:rPr lang="vi-VN" sz="2000"/>
              <a:t>4.	Lý do tại sao bạn muốn thay đổi định dạng ngày trên máy tính của bạn?</a:t>
            </a:r>
          </a:p>
          <a:p>
            <a:pPr marL="295200" indent="-344488">
              <a:lnSpc>
                <a:spcPct val="110000"/>
              </a:lnSpc>
              <a:buNone/>
              <a:tabLst>
                <a:tab pos="685800" algn="l"/>
                <a:tab pos="857250" algn="l"/>
              </a:tabLst>
            </a:pPr>
            <a:r>
              <a:rPr lang="en-US" sz="2000"/>
              <a:t>	</a:t>
            </a:r>
            <a:r>
              <a:rPr lang="vi-VN" sz="2000"/>
              <a:t>a.	Tuân thủ các tiêu chuẩn công ty</a:t>
            </a:r>
          </a:p>
          <a:p>
            <a:pPr marL="295200" indent="-344488">
              <a:lnSpc>
                <a:spcPct val="110000"/>
              </a:lnSpc>
              <a:buNone/>
              <a:tabLst>
                <a:tab pos="685800" algn="l"/>
                <a:tab pos="857250" algn="l"/>
              </a:tabLst>
            </a:pPr>
            <a:r>
              <a:rPr lang="en-US" sz="2000"/>
              <a:t>	</a:t>
            </a:r>
            <a:r>
              <a:rPr lang="vi-VN" sz="2000"/>
              <a:t>b.	Tuân thủ các tiêu chuẩn quốc gia</a:t>
            </a:r>
          </a:p>
          <a:p>
            <a:pPr marL="295200" indent="-344488">
              <a:lnSpc>
                <a:spcPct val="110000"/>
              </a:lnSpc>
              <a:buNone/>
              <a:tabLst>
                <a:tab pos="685800" algn="l"/>
                <a:tab pos="857250" algn="l"/>
              </a:tabLst>
            </a:pPr>
            <a:r>
              <a:rPr lang="en-US" sz="2000"/>
              <a:t>	</a:t>
            </a:r>
            <a:r>
              <a:rPr lang="vi-VN" sz="2000"/>
              <a:t>c.	Cho phù hợp với sở thích cá nhân của bạn</a:t>
            </a:r>
          </a:p>
          <a:p>
            <a:pPr marL="295200" indent="-344488">
              <a:lnSpc>
                <a:spcPct val="110000"/>
              </a:lnSpc>
              <a:buNone/>
              <a:tabLst>
                <a:tab pos="685800" algn="l"/>
                <a:tab pos="857250" algn="l"/>
              </a:tabLst>
            </a:pPr>
            <a:r>
              <a:rPr lang="en-US" sz="2000"/>
              <a:t>	</a:t>
            </a:r>
            <a:r>
              <a:rPr lang="vi-VN" sz="2000"/>
              <a:t>d.	</a:t>
            </a:r>
            <a:r>
              <a:rPr lang="en-CA" sz="2000"/>
              <a:t> Tất cả các ý trên</a:t>
            </a:r>
            <a:endParaRPr lang="vi-VN"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44</a:t>
            </a:fld>
            <a:endParaRPr lang="en-US" dirty="0"/>
          </a:p>
        </p:txBody>
      </p:sp>
    </p:spTree>
    <p:extLst>
      <p:ext uri="{BB962C8B-B14F-4D97-AF65-F5344CB8AC3E}">
        <p14:creationId xmlns:p14="http://schemas.microsoft.com/office/powerpoint/2010/main" val="4211827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0" y="951570"/>
            <a:ext cx="8534400" cy="4088516"/>
          </a:xfrm>
        </p:spPr>
        <p:txBody>
          <a:bodyPr>
            <a:noAutofit/>
          </a:bodyPr>
          <a:lstStyle/>
          <a:p>
            <a:pPr marL="344488" indent="-344488">
              <a:lnSpc>
                <a:spcPct val="100000"/>
              </a:lnSpc>
              <a:spcBef>
                <a:spcPts val="0"/>
              </a:spcBef>
              <a:spcAft>
                <a:spcPts val="600"/>
              </a:spcAft>
              <a:buNone/>
              <a:tabLst>
                <a:tab pos="685800" algn="l"/>
                <a:tab pos="1085850" algn="l"/>
              </a:tabLst>
            </a:pPr>
            <a:r>
              <a:rPr lang="vi-VN" sz="2000"/>
              <a:t>5.	Tùy chọn nào sau đây có thể được truy cập thông qua Ease of Access Center?</a:t>
            </a:r>
          </a:p>
          <a:p>
            <a:pPr marL="344488" indent="-344488">
              <a:lnSpc>
                <a:spcPct val="100000"/>
              </a:lnSpc>
              <a:spcBef>
                <a:spcPts val="0"/>
              </a:spcBef>
              <a:buNone/>
              <a:tabLst>
                <a:tab pos="685800" algn="l"/>
                <a:tab pos="1085850" algn="l"/>
              </a:tabLst>
            </a:pPr>
            <a:r>
              <a:rPr lang="en-US" sz="2000"/>
              <a:t>	</a:t>
            </a:r>
            <a:r>
              <a:rPr lang="vi-VN" sz="2000"/>
              <a:t>a.	Magnifier</a:t>
            </a:r>
          </a:p>
          <a:p>
            <a:pPr marL="344488" indent="-344488">
              <a:lnSpc>
                <a:spcPct val="100000"/>
              </a:lnSpc>
              <a:spcBef>
                <a:spcPts val="0"/>
              </a:spcBef>
              <a:buNone/>
              <a:tabLst>
                <a:tab pos="685800" algn="l"/>
                <a:tab pos="1085850" algn="l"/>
              </a:tabLst>
            </a:pPr>
            <a:r>
              <a:rPr lang="en-US" sz="2000"/>
              <a:t>	</a:t>
            </a:r>
            <a:r>
              <a:rPr lang="vi-VN" sz="2000"/>
              <a:t>b.	User Account Control</a:t>
            </a:r>
          </a:p>
          <a:p>
            <a:pPr marL="344488" indent="-344488">
              <a:lnSpc>
                <a:spcPct val="100000"/>
              </a:lnSpc>
              <a:spcBef>
                <a:spcPts val="0"/>
              </a:spcBef>
              <a:buNone/>
              <a:tabLst>
                <a:tab pos="685800" algn="l"/>
                <a:tab pos="1085850" algn="l"/>
              </a:tabLst>
            </a:pPr>
            <a:r>
              <a:rPr lang="en-US" sz="2000"/>
              <a:t>	</a:t>
            </a:r>
            <a:r>
              <a:rPr lang="vi-VN" sz="2000"/>
              <a:t>c.	Date and Time settings</a:t>
            </a:r>
          </a:p>
          <a:p>
            <a:pPr marL="344488" indent="-344488">
              <a:lnSpc>
                <a:spcPct val="100000"/>
              </a:lnSpc>
              <a:spcBef>
                <a:spcPts val="0"/>
              </a:spcBef>
              <a:spcAft>
                <a:spcPts val="600"/>
              </a:spcAft>
              <a:buNone/>
              <a:tabLst>
                <a:tab pos="685800" algn="l"/>
                <a:tab pos="1085850" algn="l"/>
              </a:tabLst>
            </a:pPr>
            <a:r>
              <a:rPr lang="en-US" sz="2000"/>
              <a:t>	</a:t>
            </a:r>
            <a:r>
              <a:rPr lang="vi-VN" sz="2000"/>
              <a:t>d.	Power options</a:t>
            </a:r>
          </a:p>
          <a:p>
            <a:pPr marL="344488" indent="-344488">
              <a:lnSpc>
                <a:spcPct val="100000"/>
              </a:lnSpc>
              <a:spcBef>
                <a:spcPts val="0"/>
              </a:spcBef>
              <a:spcAft>
                <a:spcPts val="600"/>
              </a:spcAft>
              <a:buNone/>
              <a:tabLst>
                <a:tab pos="685800" algn="l"/>
                <a:tab pos="1085850" algn="l"/>
              </a:tabLst>
            </a:pPr>
            <a:r>
              <a:rPr lang="vi-VN" sz="2000"/>
              <a:t>6.	Khi nào bạn có thể thiết lập nguồn để ở chế độ Standby?</a:t>
            </a:r>
          </a:p>
          <a:p>
            <a:pPr marL="344488" indent="-344488">
              <a:lnSpc>
                <a:spcPct val="100000"/>
              </a:lnSpc>
              <a:spcBef>
                <a:spcPts val="0"/>
              </a:spcBef>
              <a:buNone/>
              <a:tabLst>
                <a:tab pos="685800" algn="l"/>
                <a:tab pos="1085850" algn="l"/>
              </a:tabLst>
            </a:pPr>
            <a:r>
              <a:rPr lang="en-US" sz="2000"/>
              <a:t>	</a:t>
            </a:r>
            <a:r>
              <a:rPr lang="vi-VN" sz="2000"/>
              <a:t>a.	Khi bạn cần phải mang máy tính xách tay đến vị trí khác .</a:t>
            </a:r>
          </a:p>
          <a:p>
            <a:pPr marL="344488" indent="-344488">
              <a:lnSpc>
                <a:spcPct val="100000"/>
              </a:lnSpc>
              <a:spcBef>
                <a:spcPts val="0"/>
              </a:spcBef>
              <a:buNone/>
              <a:tabLst>
                <a:tab pos="685800" algn="l"/>
                <a:tab pos="1085850" algn="l"/>
              </a:tabLst>
            </a:pPr>
            <a:r>
              <a:rPr lang="en-US" sz="2000"/>
              <a:t>	</a:t>
            </a:r>
            <a:r>
              <a:rPr lang="vi-VN" sz="2000"/>
              <a:t>b.	Khi bạn đang chờ đợi để kết nối với mạng .</a:t>
            </a:r>
          </a:p>
          <a:p>
            <a:pPr marL="344488" indent="-344488">
              <a:lnSpc>
                <a:spcPct val="100000"/>
              </a:lnSpc>
              <a:spcBef>
                <a:spcPts val="0"/>
              </a:spcBef>
              <a:buNone/>
              <a:tabLst>
                <a:tab pos="685800" algn="l"/>
                <a:tab pos="1085850" algn="l"/>
              </a:tabLst>
            </a:pPr>
            <a:r>
              <a:rPr lang="en-US" sz="2000"/>
              <a:t>	</a:t>
            </a:r>
            <a:r>
              <a:rPr lang="vi-VN" sz="2000"/>
              <a:t>c.	</a:t>
            </a:r>
            <a:r>
              <a:rPr lang="en-CA" sz="2000"/>
              <a:t>Khi bạn đi tham dự một cuộc họp mà sau đó bạn muốn tiếp tục làm</a:t>
            </a:r>
            <a:r>
              <a:rPr lang="vi-VN" sz="2000"/>
              <a:t>                                     </a:t>
            </a:r>
            <a:r>
              <a:rPr lang="en-CA" sz="2000"/>
              <a:t> </a:t>
            </a:r>
            <a:r>
              <a:rPr lang="vi-VN" sz="2000"/>
              <a:t>                                     	</a:t>
            </a:r>
            <a:r>
              <a:rPr lang="en-CA" sz="2000"/>
              <a:t>việc với những gì bạn đang làm trước đó</a:t>
            </a:r>
            <a:r>
              <a:rPr lang="vi-VN" sz="2000"/>
              <a:t> .</a:t>
            </a:r>
          </a:p>
          <a:p>
            <a:pPr marL="344488" indent="-344488">
              <a:lnSpc>
                <a:spcPct val="100000"/>
              </a:lnSpc>
              <a:spcBef>
                <a:spcPts val="0"/>
              </a:spcBef>
              <a:buNone/>
              <a:tabLst>
                <a:tab pos="685800" algn="l"/>
                <a:tab pos="1085850" algn="l"/>
              </a:tabLst>
            </a:pPr>
            <a:r>
              <a:rPr lang="en-US" sz="2000"/>
              <a:t>	</a:t>
            </a:r>
            <a:r>
              <a:rPr lang="vi-VN" sz="2000"/>
              <a:t>d.	</a:t>
            </a:r>
            <a:r>
              <a:rPr lang="en-CA" sz="2000"/>
              <a:t>Khi bạn muốn bảo tồn năng lượng và hệ thống máy tính của bạn </a:t>
            </a:r>
            <a:r>
              <a:rPr lang="vi-VN" sz="2000"/>
              <a:t>	</a:t>
            </a:r>
            <a:r>
              <a:rPr lang="en-CA" sz="2000"/>
              <a:t>không được cắm vào nguồn</a:t>
            </a:r>
            <a:endParaRPr lang="vi-VN" sz="200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45</a:t>
            </a:fld>
            <a:endParaRPr lang="en-US" dirty="0"/>
          </a:p>
        </p:txBody>
      </p:sp>
    </p:spTree>
    <p:extLst>
      <p:ext uri="{BB962C8B-B14F-4D97-AF65-F5344CB8AC3E}">
        <p14:creationId xmlns:p14="http://schemas.microsoft.com/office/powerpoint/2010/main" val="2264831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87087" y="1008529"/>
            <a:ext cx="8671152" cy="4020672"/>
          </a:xfrm>
        </p:spPr>
        <p:txBody>
          <a:bodyPr>
            <a:noAutofit/>
          </a:bodyPr>
          <a:lstStyle/>
          <a:p>
            <a:pPr marL="344488" indent="-344488">
              <a:lnSpc>
                <a:spcPct val="100000"/>
              </a:lnSpc>
              <a:spcBef>
                <a:spcPts val="0"/>
              </a:spcBef>
              <a:buNone/>
              <a:tabLst>
                <a:tab pos="628650" algn="l"/>
                <a:tab pos="971550" algn="l"/>
              </a:tabLst>
            </a:pPr>
            <a:r>
              <a:rPr lang="vi-VN" sz="2200"/>
              <a:t>7.	Group policy đề cập đến điều gì?</a:t>
            </a:r>
          </a:p>
          <a:p>
            <a:pPr marL="344488" indent="-344488">
              <a:lnSpc>
                <a:spcPct val="100000"/>
              </a:lnSpc>
              <a:spcBef>
                <a:spcPts val="0"/>
              </a:spcBef>
              <a:buNone/>
              <a:tabLst>
                <a:tab pos="628650" algn="l"/>
                <a:tab pos="971550" algn="l"/>
              </a:tabLst>
            </a:pPr>
            <a:r>
              <a:rPr lang="en-US" sz="2200"/>
              <a:t>	</a:t>
            </a:r>
            <a:r>
              <a:rPr lang="vi-VN" sz="1800"/>
              <a:t>a.	ID đăng nhập và mật khẩu bạn cần phải kết nối vào mạng .</a:t>
            </a:r>
          </a:p>
          <a:p>
            <a:pPr marL="344488" indent="-344488">
              <a:lnSpc>
                <a:spcPct val="100000"/>
              </a:lnSpc>
              <a:spcBef>
                <a:spcPts val="0"/>
              </a:spcBef>
              <a:buNone/>
              <a:tabLst>
                <a:tab pos="628650" algn="l"/>
                <a:tab pos="971550" algn="l"/>
              </a:tabLst>
            </a:pPr>
            <a:r>
              <a:rPr lang="en-US" sz="1800"/>
              <a:t>	</a:t>
            </a:r>
            <a:r>
              <a:rPr lang="vi-VN" sz="1800"/>
              <a:t>b.	Nhóm bạn đã được gán bởi người quản trị mạng.</a:t>
            </a:r>
          </a:p>
          <a:p>
            <a:pPr marL="344488" indent="-344488">
              <a:lnSpc>
                <a:spcPct val="100000"/>
              </a:lnSpc>
              <a:spcBef>
                <a:spcPts val="0"/>
              </a:spcBef>
              <a:buNone/>
              <a:tabLst>
                <a:tab pos="628650" algn="l"/>
                <a:tab pos="971550" algn="l"/>
              </a:tabLst>
            </a:pPr>
            <a:r>
              <a:rPr lang="en-US" sz="1800"/>
              <a:t>	</a:t>
            </a:r>
            <a:r>
              <a:rPr lang="vi-VN" sz="1800"/>
              <a:t>c.	Thiết lập các quy tắc chỉ cho văn phòng hoặc bộ phận của bạn .</a:t>
            </a:r>
          </a:p>
          <a:p>
            <a:pPr marL="344488" indent="-344488">
              <a:lnSpc>
                <a:spcPct val="100000"/>
              </a:lnSpc>
              <a:spcBef>
                <a:spcPts val="0"/>
              </a:spcBef>
              <a:buNone/>
              <a:tabLst>
                <a:tab pos="628650" algn="l"/>
                <a:tab pos="971550" algn="l"/>
              </a:tabLst>
            </a:pPr>
            <a:r>
              <a:rPr lang="en-US" sz="1800"/>
              <a:t>	</a:t>
            </a:r>
            <a:r>
              <a:rPr lang="vi-VN" sz="1800"/>
              <a:t>d.	Một tính năng mà người quản trị mạng có thể sử dụng để kiểm</a:t>
            </a:r>
            <a:r>
              <a:rPr lang="en-US" sz="1800"/>
              <a:t>	</a:t>
            </a:r>
            <a:r>
              <a:rPr lang="vi-VN" sz="1800"/>
              <a:t>soát môi trường làm việc của người dùng và các tài khoản </a:t>
            </a:r>
            <a:br>
              <a:rPr lang="en-US" sz="1800"/>
            </a:br>
            <a:r>
              <a:rPr lang="en-US" sz="1800"/>
              <a:t>	</a:t>
            </a:r>
            <a:r>
              <a:rPr lang="vi-VN" sz="1800"/>
              <a:t>máy tính.</a:t>
            </a:r>
          </a:p>
          <a:p>
            <a:pPr marL="344488" indent="-344488">
              <a:lnSpc>
                <a:spcPct val="100000"/>
              </a:lnSpc>
              <a:spcBef>
                <a:spcPts val="0"/>
              </a:spcBef>
              <a:buNone/>
              <a:tabLst>
                <a:tab pos="628650" algn="l"/>
                <a:tab pos="971550" algn="l"/>
              </a:tabLst>
            </a:pPr>
            <a:r>
              <a:rPr lang="vi-VN" sz="2200"/>
              <a:t>8.	Loại tài khoản nào cho phép bạn tạo thêm các tài khoản </a:t>
            </a:r>
            <a:br>
              <a:rPr lang="en-US" sz="2200"/>
            </a:br>
            <a:r>
              <a:rPr lang="vi-VN" sz="2200"/>
              <a:t>người dùng?</a:t>
            </a:r>
          </a:p>
          <a:p>
            <a:pPr marL="344488" indent="-344488">
              <a:spcBef>
                <a:spcPts val="0"/>
              </a:spcBef>
              <a:buNone/>
              <a:tabLst>
                <a:tab pos="628650" algn="l"/>
                <a:tab pos="971550" algn="l"/>
              </a:tabLst>
            </a:pPr>
            <a:r>
              <a:rPr lang="en-US" sz="2200"/>
              <a:t>	</a:t>
            </a:r>
            <a:r>
              <a:rPr lang="vi-VN" sz="1800"/>
              <a:t>a.	Administrator</a:t>
            </a:r>
          </a:p>
          <a:p>
            <a:pPr marL="344488" indent="-344488">
              <a:spcBef>
                <a:spcPts val="0"/>
              </a:spcBef>
              <a:buNone/>
              <a:tabLst>
                <a:tab pos="628650" algn="l"/>
                <a:tab pos="971550" algn="l"/>
              </a:tabLst>
            </a:pPr>
            <a:r>
              <a:rPr lang="en-US" sz="1800"/>
              <a:t>	</a:t>
            </a:r>
            <a:r>
              <a:rPr lang="vi-VN" sz="1800"/>
              <a:t>b.	Guest</a:t>
            </a:r>
          </a:p>
          <a:p>
            <a:pPr marL="344488" indent="-344488">
              <a:spcBef>
                <a:spcPts val="0"/>
              </a:spcBef>
              <a:buNone/>
              <a:tabLst>
                <a:tab pos="628650" algn="l"/>
                <a:tab pos="971550" algn="l"/>
              </a:tabLst>
            </a:pPr>
            <a:r>
              <a:rPr lang="en-US" sz="1800"/>
              <a:t>	</a:t>
            </a:r>
            <a:r>
              <a:rPr lang="vi-VN" sz="1800"/>
              <a:t>c.	Standard User</a:t>
            </a:r>
          </a:p>
          <a:p>
            <a:pPr marL="344488" indent="-344488">
              <a:spcBef>
                <a:spcPts val="0"/>
              </a:spcBef>
              <a:buNone/>
              <a:tabLst>
                <a:tab pos="628650" algn="l"/>
                <a:tab pos="971550" algn="l"/>
              </a:tabLst>
            </a:pPr>
            <a:r>
              <a:rPr lang="en-US" sz="1800"/>
              <a:t>	</a:t>
            </a:r>
            <a:r>
              <a:rPr lang="vi-VN" sz="1800"/>
              <a:t>d.	Chỉ a và c</a:t>
            </a:r>
            <a:endParaRPr lang="vi-VN" sz="18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46</a:t>
            </a:fld>
            <a:endParaRPr lang="en-US" dirty="0"/>
          </a:p>
        </p:txBody>
      </p:sp>
    </p:spTree>
    <p:extLst>
      <p:ext uri="{BB962C8B-B14F-4D97-AF65-F5344CB8AC3E}">
        <p14:creationId xmlns:p14="http://schemas.microsoft.com/office/powerpoint/2010/main" val="4253131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Sử dụng Control </a:t>
            </a:r>
            <a:r>
              <a:rPr lang="en-CA" dirty="0"/>
              <a:t>Panel</a:t>
            </a:r>
            <a:endParaRPr lang="en-US" dirty="0"/>
          </a:p>
        </p:txBody>
      </p:sp>
      <p:sp>
        <p:nvSpPr>
          <p:cNvPr id="5" name="Content Placeholder 4"/>
          <p:cNvSpPr>
            <a:spLocks noGrp="1"/>
          </p:cNvSpPr>
          <p:nvPr>
            <p:ph idx="1"/>
          </p:nvPr>
        </p:nvSpPr>
        <p:spPr/>
        <p:txBody>
          <a:bodyPr/>
          <a:lstStyle/>
          <a:p>
            <a:r>
              <a:rPr lang="en-CA"/>
              <a:t>Chuyển màn hình sang chế độ </a:t>
            </a:r>
            <a:r>
              <a:rPr lang="en-CA" b="1"/>
              <a:t>Large icons</a:t>
            </a:r>
            <a:r>
              <a:rPr lang="en-CA"/>
              <a:t> hay </a:t>
            </a:r>
            <a:r>
              <a:rPr lang="en-CA" b="1"/>
              <a:t>Small icons</a:t>
            </a:r>
            <a:r>
              <a:rPr lang="en-CA"/>
              <a:t>:</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5</a:t>
            </a:fld>
            <a:endParaRPr lang="en-US" dirty="0"/>
          </a:p>
        </p:txBody>
      </p:sp>
      <p:pic>
        <p:nvPicPr>
          <p:cNvPr id="4" name="Picture 3" descr="C:\Certiport\iQsystem\Exams\Microsoft Office Specialist\Documents\l5a-004.png"/>
          <p:cNvPicPr/>
          <p:nvPr/>
        </p:nvPicPr>
        <p:blipFill rotWithShape="1">
          <a:blip r:embed="rId3">
            <a:extLst>
              <a:ext uri="{28A0092B-C50C-407E-A947-70E740481C1C}">
                <a14:useLocalDpi xmlns:a14="http://schemas.microsoft.com/office/drawing/2010/main" val="0"/>
              </a:ext>
            </a:extLst>
          </a:blip>
          <a:srcRect r="11305" b="5199"/>
          <a:stretch/>
        </p:blipFill>
        <p:spPr bwMode="auto">
          <a:xfrm>
            <a:off x="1753326" y="1634526"/>
            <a:ext cx="5425224" cy="25729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070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Tùy biến hiển thị màn hình nền </a:t>
            </a:r>
            <a:endParaRPr lang="en-US" dirty="0"/>
          </a:p>
        </p:txBody>
      </p:sp>
      <p:sp>
        <p:nvSpPr>
          <p:cNvPr id="5" name="Content Placeholder 4"/>
          <p:cNvSpPr>
            <a:spLocks noGrp="1"/>
          </p:cNvSpPr>
          <p:nvPr>
            <p:ph idx="1"/>
          </p:nvPr>
        </p:nvSpPr>
        <p:spPr>
          <a:xfrm>
            <a:off x="152401" y="1008529"/>
            <a:ext cx="8349343" cy="3862668"/>
          </a:xfrm>
        </p:spPr>
        <p:txBody>
          <a:bodyPr>
            <a:normAutofit/>
          </a:bodyPr>
          <a:lstStyle/>
          <a:p>
            <a:r>
              <a:rPr lang="en-US"/>
              <a:t>Để thay đổi hiển thị: </a:t>
            </a:r>
            <a:endParaRPr lang="en-US" dirty="0"/>
          </a:p>
          <a:p>
            <a:pPr lvl="1"/>
            <a:r>
              <a:rPr lang="en-CA"/>
              <a:t>Nhấp chuột vào </a:t>
            </a:r>
            <a:r>
              <a:rPr lang="en-CA" b="1"/>
              <a:t>start, control panel, appearance and personalization, personalization</a:t>
            </a:r>
            <a:r>
              <a:rPr lang="en-CA"/>
              <a:t> hoặc</a:t>
            </a:r>
            <a:endParaRPr lang="en-US"/>
          </a:p>
          <a:p>
            <a:pPr lvl="1"/>
            <a:r>
              <a:rPr lang="en-CA"/>
              <a:t>Nhấp chuột phải vào khoảng trống trên </a:t>
            </a:r>
            <a:br>
              <a:rPr lang="vi-VN"/>
            </a:br>
            <a:r>
              <a:rPr lang="en-CA"/>
              <a:t>màn hình, chọn </a:t>
            </a:r>
            <a:r>
              <a:rPr lang="en-CA" b="1"/>
              <a:t>personalize</a:t>
            </a:r>
            <a:r>
              <a:rPr lang="en-CA"/>
              <a:t>,</a:t>
            </a:r>
            <a:r>
              <a:rPr lang="vi-VN"/>
              <a:t> </a:t>
            </a:r>
            <a:r>
              <a:rPr lang="en-CA"/>
              <a:t>và sau đó </a:t>
            </a:r>
            <a:br>
              <a:rPr lang="vi-VN"/>
            </a:br>
            <a:r>
              <a:rPr lang="en-CA"/>
              <a:t>nhấp chuột vào lựa chọn hiển thị cần </a:t>
            </a:r>
            <a:br>
              <a:rPr lang="vi-VN"/>
            </a:br>
            <a:r>
              <a:rPr lang="en-CA"/>
              <a:t>thay đổi, hoặc</a:t>
            </a:r>
            <a:endParaRPr lang="en-US"/>
          </a:p>
          <a:p>
            <a:pPr lvl="1"/>
            <a:r>
              <a:rPr lang="en-CA"/>
              <a:t>Nếu ở một trong các cách quan sát biểu tượng, nhấp chuột vào </a:t>
            </a:r>
            <a:r>
              <a:rPr lang="en-CA" b="1"/>
              <a:t>personalization</a:t>
            </a:r>
            <a:r>
              <a:rPr lang="en-CA"/>
              <a:t> trong cửa sổ control panel</a:t>
            </a:r>
            <a:endParaRPr lang="en-CA" b="1"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6</a:t>
            </a:fld>
            <a:endParaRPr lang="en-US" dirty="0"/>
          </a:p>
        </p:txBody>
      </p:sp>
      <p:pic>
        <p:nvPicPr>
          <p:cNvPr id="4" name="Picture 3" descr="C:\Certiport\iQsystem\Exams\Microsoft Office Specialist\Documents\l5a-0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5009" y="1895749"/>
            <a:ext cx="3109390" cy="1609997"/>
          </a:xfrm>
          <a:prstGeom prst="rect">
            <a:avLst/>
          </a:prstGeom>
          <a:noFill/>
          <a:ln>
            <a:noFill/>
          </a:ln>
        </p:spPr>
      </p:pic>
    </p:spTree>
    <p:extLst>
      <p:ext uri="{BB962C8B-B14F-4D97-AF65-F5344CB8AC3E}">
        <p14:creationId xmlns:p14="http://schemas.microsoft.com/office/powerpoint/2010/main" val="973561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Tùy biến hiển thị màn hình nền</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59874236"/>
              </p:ext>
            </p:extLst>
          </p:nvPr>
        </p:nvGraphicFramePr>
        <p:xfrm>
          <a:off x="119743" y="903514"/>
          <a:ext cx="8338457" cy="3796718"/>
        </p:xfrm>
        <a:graphic>
          <a:graphicData uri="http://schemas.openxmlformats.org/drawingml/2006/table">
            <a:tbl>
              <a:tblPr firstRow="1" firstCol="1" bandRow="1"/>
              <a:tblGrid>
                <a:gridCol w="2116112">
                  <a:extLst>
                    <a:ext uri="{9D8B030D-6E8A-4147-A177-3AD203B41FA5}">
                      <a16:colId xmlns:a16="http://schemas.microsoft.com/office/drawing/2014/main" val="20000"/>
                    </a:ext>
                  </a:extLst>
                </a:gridCol>
                <a:gridCol w="6222345">
                  <a:extLst>
                    <a:ext uri="{9D8B030D-6E8A-4147-A177-3AD203B41FA5}">
                      <a16:colId xmlns:a16="http://schemas.microsoft.com/office/drawing/2014/main" val="20001"/>
                    </a:ext>
                  </a:extLst>
                </a:gridCol>
              </a:tblGrid>
              <a:tr h="894269">
                <a:tc>
                  <a:txBody>
                    <a:bodyPr/>
                    <a:lstStyle/>
                    <a:p>
                      <a:pPr algn="l">
                        <a:lnSpc>
                          <a:spcPct val="115000"/>
                        </a:lnSpc>
                        <a:spcBef>
                          <a:spcPts val="200"/>
                        </a:spcBef>
                        <a:spcAft>
                          <a:spcPts val="200"/>
                        </a:spcAft>
                        <a:tabLst>
                          <a:tab pos="228600" algn="l"/>
                        </a:tabLst>
                      </a:pPr>
                      <a:r>
                        <a:rPr lang="en-US" sz="1800" b="1" dirty="0">
                          <a:effectLst/>
                          <a:latin typeface="Cambria" panose="02040503050406030204" pitchFamily="18" charset="0"/>
                          <a:ea typeface="Times New Roman"/>
                          <a:cs typeface="Calibri"/>
                        </a:rPr>
                        <a:t>My Themes</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200"/>
                        </a:spcBef>
                        <a:spcAft>
                          <a:spcPts val="0"/>
                        </a:spcAft>
                      </a:pPr>
                      <a:r>
                        <a:rPr lang="en-CA" sz="1800">
                          <a:effectLst/>
                          <a:latin typeface="Cambria" panose="02040503050406030204" pitchFamily="18" charset="0"/>
                          <a:ea typeface="Calibri" panose="020F0502020204030204" pitchFamily="34" charset="0"/>
                          <a:cs typeface="Times New Roman" panose="02020603050405020304" pitchFamily="18" charset="0"/>
                        </a:rPr>
                        <a:t>Các ch</a:t>
                      </a:r>
                      <a:r>
                        <a:rPr lang="en-CA" sz="1800">
                          <a:effectLst/>
                          <a:latin typeface="Cambria" panose="02040503050406030204" pitchFamily="18" charset="0"/>
                          <a:ea typeface="Calibri" panose="020F0502020204030204" pitchFamily="34" charset="0"/>
                          <a:cs typeface="Arial" panose="020B0604020202020204" pitchFamily="34" charset="0"/>
                        </a:rPr>
                        <a:t>ủ</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 b</a:t>
                      </a:r>
                      <a:r>
                        <a:rPr lang="en-CA" sz="1800">
                          <a:effectLst/>
                          <a:latin typeface="Cambria" panose="02040503050406030204" pitchFamily="18" charset="0"/>
                          <a:ea typeface="Calibri" panose="020F0502020204030204" pitchFamily="34" charset="0"/>
                          <a:cs typeface="Arial" panose="020B0604020202020204" pitchFamily="34" charset="0"/>
                        </a:rPr>
                        <a:t>ạ</a:t>
                      </a:r>
                      <a:r>
                        <a:rPr lang="en-CA" sz="1800">
                          <a:effectLst/>
                          <a:latin typeface="Cambria" panose="02040503050406030204" pitchFamily="18" charset="0"/>
                          <a:ea typeface="Calibri" panose="020F0502020204030204" pitchFamily="34" charset="0"/>
                          <a:cs typeface="Times New Roman" panose="02020603050405020304" pitchFamily="18" charset="0"/>
                        </a:rPr>
                        <a:t>n đã tùy bi</a:t>
                      </a:r>
                      <a:r>
                        <a:rPr lang="en-CA" sz="1800">
                          <a:effectLst/>
                          <a:latin typeface="Cambria" panose="02040503050406030204" pitchFamily="18" charset="0"/>
                          <a:ea typeface="Calibri" panose="020F0502020204030204" pitchFamily="34" charset="0"/>
                          <a:cs typeface="Arial" panose="020B0604020202020204" pitchFamily="34" charset="0"/>
                        </a:rPr>
                        <a:t>ế</a:t>
                      </a:r>
                      <a:r>
                        <a:rPr lang="en-CA" sz="1800">
                          <a:effectLst/>
                          <a:latin typeface="Cambria" panose="02040503050406030204" pitchFamily="18" charset="0"/>
                          <a:ea typeface="Calibri" panose="020F0502020204030204" pitchFamily="34" charset="0"/>
                          <a:cs typeface="Times New Roman" panose="02020603050405020304" pitchFamily="18" charset="0"/>
                        </a:rPr>
                        <a:t>n, đã l</a:t>
                      </a:r>
                      <a:r>
                        <a:rPr lang="en-CA" sz="1800">
                          <a:effectLst/>
                          <a:latin typeface="Cambria" panose="02040503050406030204" pitchFamily="18" charset="0"/>
                          <a:ea typeface="Calibri" panose="020F0502020204030204" pitchFamily="34" charset="0"/>
                          <a:cs typeface="Arial" panose="020B0604020202020204" pitchFamily="34" charset="0"/>
                        </a:rPr>
                        <a:t>ư</a:t>
                      </a:r>
                      <a:r>
                        <a:rPr lang="en-CA" sz="1800">
                          <a:effectLst/>
                          <a:latin typeface="Cambria" panose="02040503050406030204" pitchFamily="18" charset="0"/>
                          <a:ea typeface="Calibri" panose="020F0502020204030204" pitchFamily="34" charset="0"/>
                          <a:cs typeface="Times New Roman" panose="02020603050405020304" pitchFamily="18" charset="0"/>
                        </a:rPr>
                        <a:t>u ho</a:t>
                      </a:r>
                      <a:r>
                        <a:rPr lang="en-CA" sz="1800">
                          <a:effectLst/>
                          <a:latin typeface="Cambria" panose="02040503050406030204" pitchFamily="18" charset="0"/>
                          <a:ea typeface="Calibri" panose="020F0502020204030204" pitchFamily="34" charset="0"/>
                          <a:cs typeface="Arial" panose="020B0604020202020204" pitchFamily="34" charset="0"/>
                        </a:rPr>
                        <a:t>ặ</a:t>
                      </a:r>
                      <a:r>
                        <a:rPr lang="en-CA" sz="1800">
                          <a:effectLst/>
                          <a:latin typeface="Cambria" panose="02040503050406030204" pitchFamily="18" charset="0"/>
                          <a:ea typeface="Calibri" panose="020F0502020204030204" pitchFamily="34" charset="0"/>
                          <a:cs typeface="Times New Roman" panose="02020603050405020304" pitchFamily="18" charset="0"/>
                        </a:rPr>
                        <a:t>c t</a:t>
                      </a:r>
                      <a:r>
                        <a:rPr lang="en-CA" sz="1800">
                          <a:effectLst/>
                          <a:latin typeface="Cambria" panose="02040503050406030204" pitchFamily="18" charset="0"/>
                          <a:ea typeface="Calibri" panose="020F0502020204030204" pitchFamily="34" charset="0"/>
                          <a:cs typeface="Arial" panose="020B0604020202020204" pitchFamily="34" charset="0"/>
                        </a:rPr>
                        <a:t>ả</a:t>
                      </a:r>
                      <a:r>
                        <a:rPr lang="en-CA" sz="1800">
                          <a:effectLst/>
                          <a:latin typeface="Cambria" panose="02040503050406030204" pitchFamily="18" charset="0"/>
                          <a:ea typeface="Calibri" panose="020F0502020204030204" pitchFamily="34" charset="0"/>
                          <a:cs typeface="Times New Roman" panose="02020603050405020304" pitchFamily="18" charset="0"/>
                        </a:rPr>
                        <a:t>i v</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 Khi b</a:t>
                      </a:r>
                      <a:r>
                        <a:rPr lang="en-CA" sz="1800">
                          <a:effectLst/>
                          <a:latin typeface="Cambria" panose="02040503050406030204" pitchFamily="18" charset="0"/>
                          <a:ea typeface="Calibri" panose="020F0502020204030204" pitchFamily="34" charset="0"/>
                          <a:cs typeface="Arial" panose="020B0604020202020204" pitchFamily="34" charset="0"/>
                        </a:rPr>
                        <a:t>ạ</a:t>
                      </a:r>
                      <a:r>
                        <a:rPr lang="en-CA" sz="1800">
                          <a:effectLst/>
                          <a:latin typeface="Cambria" panose="02040503050406030204" pitchFamily="18" charset="0"/>
                          <a:ea typeface="Calibri" panose="020F0502020204030204" pitchFamily="34" charset="0"/>
                          <a:cs typeface="Times New Roman" panose="02020603050405020304" pitchFamily="18" charset="0"/>
                        </a:rPr>
                        <a:t>n t</a:t>
                      </a:r>
                      <a:r>
                        <a:rPr lang="en-CA" sz="1800">
                          <a:effectLst/>
                          <a:latin typeface="Cambria" panose="02040503050406030204" pitchFamily="18" charset="0"/>
                          <a:ea typeface="Calibri" panose="020F0502020204030204" pitchFamily="34" charset="0"/>
                          <a:cs typeface="Arial" panose="020B0604020202020204" pitchFamily="34" charset="0"/>
                        </a:rPr>
                        <a:t>ạ</a:t>
                      </a:r>
                      <a:r>
                        <a:rPr lang="en-CA" sz="1800">
                          <a:effectLst/>
                          <a:latin typeface="Cambria" panose="02040503050406030204" pitchFamily="18" charset="0"/>
                          <a:ea typeface="Calibri" panose="020F0502020204030204" pitchFamily="34" charset="0"/>
                          <a:cs typeface="Times New Roman" panose="02020603050405020304" pitchFamily="18" charset="0"/>
                        </a:rPr>
                        <a:t>o các thay đ</a:t>
                      </a:r>
                      <a:r>
                        <a:rPr lang="en-CA" sz="1800">
                          <a:effectLst/>
                          <a:latin typeface="Cambria" panose="02040503050406030204" pitchFamily="18" charset="0"/>
                          <a:ea typeface="Calibri" panose="020F0502020204030204" pitchFamily="34" charset="0"/>
                          <a:cs typeface="Arial" panose="020B0604020202020204" pitchFamily="34" charset="0"/>
                        </a:rPr>
                        <a:t>ổ</a:t>
                      </a:r>
                      <a:r>
                        <a:rPr lang="en-CA" sz="1800">
                          <a:effectLst/>
                          <a:latin typeface="Cambria" panose="02040503050406030204" pitchFamily="18" charset="0"/>
                          <a:ea typeface="Calibri" panose="020F0502020204030204" pitchFamily="34" charset="0"/>
                          <a:cs typeface="Times New Roman" panose="02020603050405020304" pitchFamily="18" charset="0"/>
                        </a:rPr>
                        <a:t>i cho m</a:t>
                      </a:r>
                      <a:r>
                        <a:rPr lang="en-CA" sz="1800">
                          <a:effectLst/>
                          <a:latin typeface="Cambria" panose="02040503050406030204" pitchFamily="18" charset="0"/>
                          <a:ea typeface="Calibri" panose="020F0502020204030204" pitchFamily="34" charset="0"/>
                          <a:cs typeface="Arial" panose="020B0604020202020204" pitchFamily="34" charset="0"/>
                        </a:rPr>
                        <a:t>ộ</a:t>
                      </a:r>
                      <a:r>
                        <a:rPr lang="en-CA" sz="1800">
                          <a:effectLst/>
                          <a:latin typeface="Cambria" panose="02040503050406030204" pitchFamily="18" charset="0"/>
                          <a:ea typeface="Calibri" panose="020F0502020204030204" pitchFamily="34" charset="0"/>
                          <a:cs typeface="Times New Roman" panose="02020603050405020304" pitchFamily="18" charset="0"/>
                        </a:rPr>
                        <a:t>t ch</a:t>
                      </a:r>
                      <a:r>
                        <a:rPr lang="en-CA" sz="1800">
                          <a:effectLst/>
                          <a:latin typeface="Cambria" panose="02040503050406030204" pitchFamily="18" charset="0"/>
                          <a:ea typeface="Calibri" panose="020F0502020204030204" pitchFamily="34" charset="0"/>
                          <a:cs typeface="Arial" panose="020B0604020202020204" pitchFamily="34" charset="0"/>
                        </a:rPr>
                        <a:t>ủ</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 các cài đ</a:t>
                      </a:r>
                      <a:r>
                        <a:rPr lang="en-CA" sz="1800">
                          <a:effectLst/>
                          <a:latin typeface="Cambria" panose="02040503050406030204" pitchFamily="18" charset="0"/>
                          <a:ea typeface="Calibri" panose="020F0502020204030204" pitchFamily="34" charset="0"/>
                          <a:cs typeface="Arial" panose="020B0604020202020204" pitchFamily="34" charset="0"/>
                        </a:rPr>
                        <a:t>ặ</a:t>
                      </a:r>
                      <a:r>
                        <a:rPr lang="en-CA" sz="1800">
                          <a:effectLst/>
                          <a:latin typeface="Cambria" panose="02040503050406030204" pitchFamily="18" charset="0"/>
                          <a:ea typeface="Calibri" panose="020F0502020204030204" pitchFamily="34" charset="0"/>
                          <a:cs typeface="Times New Roman" panose="02020603050405020304" pitchFamily="18" charset="0"/>
                        </a:rPr>
                        <a:t>t m</a:t>
                      </a:r>
                      <a:r>
                        <a:rPr lang="en-CA" sz="1800">
                          <a:effectLst/>
                          <a:latin typeface="Cambria" panose="02040503050406030204" pitchFamily="18" charset="0"/>
                          <a:ea typeface="Calibri" panose="020F0502020204030204" pitchFamily="34" charset="0"/>
                          <a:cs typeface="Arial" panose="020B0604020202020204" pitchFamily="34" charset="0"/>
                        </a:rPr>
                        <a:t>ớ</a:t>
                      </a:r>
                      <a:r>
                        <a:rPr lang="en-CA" sz="1800">
                          <a:effectLst/>
                          <a:latin typeface="Cambria" panose="02040503050406030204" pitchFamily="18" charset="0"/>
                          <a:ea typeface="Calibri" panose="020F0502020204030204" pitchFamily="34" charset="0"/>
                          <a:cs typeface="Times New Roman" panose="02020603050405020304" pitchFamily="18" charset="0"/>
                        </a:rPr>
                        <a:t>i xu</a:t>
                      </a:r>
                      <a:r>
                        <a:rPr lang="en-CA" sz="1800">
                          <a:effectLst/>
                          <a:latin typeface="Cambria" panose="02040503050406030204" pitchFamily="18" charset="0"/>
                          <a:ea typeface="Calibri" panose="020F0502020204030204" pitchFamily="34" charset="0"/>
                          <a:cs typeface="Arial" panose="020B0604020202020204" pitchFamily="34" charset="0"/>
                        </a:rPr>
                        <a:t>ấ</a:t>
                      </a:r>
                      <a:r>
                        <a:rPr lang="en-CA" sz="1800">
                          <a:effectLst/>
                          <a:latin typeface="Cambria" panose="02040503050406030204" pitchFamily="18" charset="0"/>
                          <a:ea typeface="Calibri" panose="020F0502020204030204" pitchFamily="34" charset="0"/>
                          <a:cs typeface="Times New Roman" panose="02020603050405020304" pitchFamily="18" charset="0"/>
                        </a:rPr>
                        <a:t>t hi</a:t>
                      </a:r>
                      <a:r>
                        <a:rPr lang="en-CA" sz="1800">
                          <a:effectLst/>
                          <a:latin typeface="Cambria" panose="02040503050406030204" pitchFamily="18" charset="0"/>
                          <a:ea typeface="Calibri" panose="020F0502020204030204" pitchFamily="34" charset="0"/>
                          <a:cs typeface="Arial" panose="020B0604020202020204" pitchFamily="34" charset="0"/>
                        </a:rPr>
                        <a:t>ệ</a:t>
                      </a:r>
                      <a:r>
                        <a:rPr lang="en-CA" sz="1800">
                          <a:effectLst/>
                          <a:latin typeface="Cambria" panose="02040503050406030204" pitchFamily="18" charset="0"/>
                          <a:ea typeface="Calibri" panose="020F0502020204030204" pitchFamily="34" charset="0"/>
                          <a:cs typeface="Times New Roman" panose="02020603050405020304" pitchFamily="18" charset="0"/>
                        </a:rPr>
                        <a:t>n trong ph</a:t>
                      </a:r>
                      <a:r>
                        <a:rPr lang="en-CA" sz="1800">
                          <a:effectLst/>
                          <a:latin typeface="Cambria" panose="02040503050406030204" pitchFamily="18" charset="0"/>
                          <a:ea typeface="Calibri" panose="020F0502020204030204" pitchFamily="34" charset="0"/>
                          <a:cs typeface="Arial" panose="020B0604020202020204" pitchFamily="34" charset="0"/>
                        </a:rPr>
                        <a:t>ầ</a:t>
                      </a:r>
                      <a:r>
                        <a:rPr lang="en-CA" sz="1800">
                          <a:effectLst/>
                          <a:latin typeface="Cambria" panose="02040503050406030204" pitchFamily="18" charset="0"/>
                          <a:ea typeface="Calibri" panose="020F0502020204030204" pitchFamily="34" charset="0"/>
                          <a:cs typeface="Times New Roman" panose="02020603050405020304" pitchFamily="18" charset="0"/>
                        </a:rPr>
                        <a:t>n này nh</a:t>
                      </a:r>
                      <a:r>
                        <a:rPr lang="en-CA" sz="1800">
                          <a:effectLst/>
                          <a:latin typeface="Cambria" panose="02040503050406030204" pitchFamily="18" charset="0"/>
                          <a:ea typeface="Calibri" panose="020F0502020204030204" pitchFamily="34" charset="0"/>
                          <a:cs typeface="Arial" panose="020B0604020202020204" pitchFamily="34" charset="0"/>
                        </a:rPr>
                        <a:t>ư</a:t>
                      </a:r>
                      <a:r>
                        <a:rPr lang="en-CA" sz="1800">
                          <a:effectLst/>
                          <a:latin typeface="Cambria" panose="02040503050406030204" pitchFamily="18" charset="0"/>
                          <a:ea typeface="Calibri" panose="020F0502020204030204" pitchFamily="34" charset="0"/>
                          <a:cs typeface="Times New Roman" panose="02020603050405020304" pitchFamily="18" charset="0"/>
                        </a:rPr>
                        <a:t> l</a:t>
                      </a:r>
                      <a:r>
                        <a:rPr lang="en-CA" sz="1800">
                          <a:effectLst/>
                          <a:latin typeface="Cambria" panose="02040503050406030204" pitchFamily="18" charset="0"/>
                          <a:ea typeface="Calibri" panose="020F0502020204030204" pitchFamily="34" charset="0"/>
                          <a:cs typeface="Trebuchet MS" panose="020B0603020202020204" pitchFamily="34" charset="0"/>
                        </a:rPr>
                        <a:t>à</a:t>
                      </a:r>
                      <a:r>
                        <a:rPr lang="en-CA" sz="1800">
                          <a:effectLst/>
                          <a:latin typeface="Cambria" panose="02040503050406030204" pitchFamily="18" charset="0"/>
                          <a:ea typeface="Calibri" panose="020F0502020204030204" pitchFamily="34" charset="0"/>
                          <a:cs typeface="Times New Roman" panose="02020603050405020304" pitchFamily="18" charset="0"/>
                        </a:rPr>
                        <a:t> m</a:t>
                      </a:r>
                      <a:r>
                        <a:rPr lang="en-CA" sz="1800">
                          <a:effectLst/>
                          <a:latin typeface="Cambria" panose="02040503050406030204" pitchFamily="18" charset="0"/>
                          <a:ea typeface="Calibri" panose="020F0502020204030204" pitchFamily="34" charset="0"/>
                          <a:cs typeface="Arial" panose="020B0604020202020204" pitchFamily="34" charset="0"/>
                        </a:rPr>
                        <a:t>ộ</a:t>
                      </a:r>
                      <a:r>
                        <a:rPr lang="en-CA" sz="1800">
                          <a:effectLst/>
                          <a:latin typeface="Cambria" panose="02040503050406030204" pitchFamily="18" charset="0"/>
                          <a:ea typeface="Calibri" panose="020F0502020204030204" pitchFamily="34" charset="0"/>
                          <a:cs typeface="Times New Roman" panose="02020603050405020304" pitchFamily="18" charset="0"/>
                        </a:rPr>
                        <a:t>t ch</a:t>
                      </a:r>
                      <a:r>
                        <a:rPr lang="en-CA" sz="1800">
                          <a:effectLst/>
                          <a:latin typeface="Cambria" panose="02040503050406030204" pitchFamily="18" charset="0"/>
                          <a:ea typeface="Calibri" panose="020F0502020204030204" pitchFamily="34" charset="0"/>
                          <a:cs typeface="Arial" panose="020B0604020202020204" pitchFamily="34" charset="0"/>
                        </a:rPr>
                        <a:t>ủ</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 ch</a:t>
                      </a:r>
                      <a:r>
                        <a:rPr lang="en-CA" sz="1800">
                          <a:effectLst/>
                          <a:latin typeface="Cambria" panose="02040503050406030204" pitchFamily="18" charset="0"/>
                          <a:ea typeface="Calibri" panose="020F0502020204030204" pitchFamily="34" charset="0"/>
                          <a:cs typeface="Arial" panose="020B0604020202020204" pitchFamily="34" charset="0"/>
                        </a:rPr>
                        <a:t>ư</a:t>
                      </a:r>
                      <a:r>
                        <a:rPr lang="en-CA" sz="1800">
                          <a:effectLst/>
                          <a:latin typeface="Cambria" panose="02040503050406030204" pitchFamily="18" charset="0"/>
                          <a:ea typeface="Calibri" panose="020F0502020204030204" pitchFamily="34" charset="0"/>
                          <a:cs typeface="Times New Roman" panose="02020603050405020304" pitchFamily="18" charset="0"/>
                        </a:rPr>
                        <a:t>a </a:t>
                      </a:r>
                      <a:r>
                        <a:rPr lang="en-CA" sz="1800">
                          <a:effectLst/>
                          <a:latin typeface="Cambria" panose="02040503050406030204" pitchFamily="18" charset="0"/>
                          <a:ea typeface="Calibri" panose="020F0502020204030204" pitchFamily="34" charset="0"/>
                          <a:cs typeface="Trebuchet MS" panose="020B0603020202020204" pitchFamily="34" charset="0"/>
                        </a:rPr>
                        <a:t>đ</a:t>
                      </a:r>
                      <a:r>
                        <a:rPr lang="en-CA" sz="1800">
                          <a:effectLst/>
                          <a:latin typeface="Cambria" panose="02040503050406030204" pitchFamily="18" charset="0"/>
                          <a:ea typeface="Calibri" panose="020F0502020204030204" pitchFamily="34" charset="0"/>
                          <a:cs typeface="Arial" panose="020B0604020202020204" pitchFamily="34" charset="0"/>
                        </a:rPr>
                        <a:t>ượ</a:t>
                      </a:r>
                      <a:r>
                        <a:rPr lang="en-CA" sz="1800">
                          <a:effectLst/>
                          <a:latin typeface="Cambria" panose="02040503050406030204" pitchFamily="18" charset="0"/>
                          <a:ea typeface="Calibri" panose="020F0502020204030204" pitchFamily="34" charset="0"/>
                          <a:cs typeface="Times New Roman" panose="02020603050405020304" pitchFamily="18" charset="0"/>
                        </a:rPr>
                        <a:t>c l</a:t>
                      </a:r>
                      <a:r>
                        <a:rPr lang="en-CA" sz="1800">
                          <a:effectLst/>
                          <a:latin typeface="Cambria" panose="02040503050406030204" pitchFamily="18" charset="0"/>
                          <a:ea typeface="Calibri" panose="020F0502020204030204" pitchFamily="34" charset="0"/>
                          <a:cs typeface="Arial" panose="020B0604020202020204" pitchFamily="34" charset="0"/>
                        </a:rPr>
                        <a:t>ư</a:t>
                      </a:r>
                      <a:r>
                        <a:rPr lang="en-CA" sz="1800">
                          <a:effectLst/>
                          <a:latin typeface="Cambria" panose="02040503050406030204" pitchFamily="18" charset="0"/>
                          <a:ea typeface="Calibri" panose="020F0502020204030204" pitchFamily="34" charset="0"/>
                          <a:cs typeface="Times New Roman" panose="02020603050405020304" pitchFamily="18" charset="0"/>
                        </a:rPr>
                        <a:t>u (unsaved theme).</a:t>
                      </a:r>
                      <a:endParaRPr lang="vi-VN"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2038">
                <a:tc>
                  <a:txBody>
                    <a:bodyPr/>
                    <a:lstStyle/>
                    <a:p>
                      <a:pPr algn="l">
                        <a:lnSpc>
                          <a:spcPct val="115000"/>
                        </a:lnSpc>
                        <a:spcBef>
                          <a:spcPts val="200"/>
                        </a:spcBef>
                        <a:spcAft>
                          <a:spcPts val="200"/>
                        </a:spcAft>
                        <a:tabLst>
                          <a:tab pos="228600" algn="l"/>
                        </a:tabLst>
                      </a:pPr>
                      <a:r>
                        <a:rPr lang="en-US" sz="1800" b="1" dirty="0">
                          <a:effectLst/>
                          <a:latin typeface="Cambria" panose="02040503050406030204" pitchFamily="18" charset="0"/>
                          <a:ea typeface="Times New Roman"/>
                          <a:cs typeface="Calibri"/>
                        </a:rPr>
                        <a:t>Aero Themes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200"/>
                        </a:spcBef>
                        <a:spcAft>
                          <a:spcPts val="0"/>
                        </a:spcAft>
                      </a:pPr>
                      <a:r>
                        <a:rPr lang="en-CA" sz="1800">
                          <a:effectLst/>
                          <a:latin typeface="Cambria" panose="02040503050406030204" pitchFamily="18" charset="0"/>
                          <a:ea typeface="Calibri" panose="020F0502020204030204" pitchFamily="34" charset="0"/>
                          <a:cs typeface="Times New Roman" panose="02020603050405020304" pitchFamily="18" charset="0"/>
                        </a:rPr>
                        <a:t>Các ch</a:t>
                      </a:r>
                      <a:r>
                        <a:rPr lang="en-CA" sz="1800">
                          <a:effectLst/>
                          <a:latin typeface="Cambria" panose="02040503050406030204" pitchFamily="18" charset="0"/>
                          <a:ea typeface="Calibri" panose="020F0502020204030204" pitchFamily="34" charset="0"/>
                          <a:cs typeface="Arial" panose="020B0604020202020204" pitchFamily="34" charset="0"/>
                        </a:rPr>
                        <a:t>ủ</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 bao g</a:t>
                      </a:r>
                      <a:r>
                        <a:rPr lang="en-CA" sz="1800">
                          <a:effectLst/>
                          <a:latin typeface="Cambria" panose="02040503050406030204" pitchFamily="18" charset="0"/>
                          <a:ea typeface="Calibri" panose="020F0502020204030204" pitchFamily="34" charset="0"/>
                          <a:cs typeface="Arial" panose="020B0604020202020204" pitchFamily="34" charset="0"/>
                        </a:rPr>
                        <a:t>ồ</a:t>
                      </a:r>
                      <a:r>
                        <a:rPr lang="en-CA" sz="1800">
                          <a:effectLst/>
                          <a:latin typeface="Cambria" panose="02040503050406030204" pitchFamily="18" charset="0"/>
                          <a:ea typeface="Calibri" panose="020F0502020204030204" pitchFamily="34" charset="0"/>
                          <a:cs typeface="Times New Roman" panose="02020603050405020304" pitchFamily="18" charset="0"/>
                        </a:rPr>
                        <a:t>m các hi</a:t>
                      </a:r>
                      <a:r>
                        <a:rPr lang="en-CA" sz="1800">
                          <a:effectLst/>
                          <a:latin typeface="Cambria" panose="02040503050406030204" pitchFamily="18" charset="0"/>
                          <a:ea typeface="Calibri" panose="020F0502020204030204" pitchFamily="34" charset="0"/>
                          <a:cs typeface="Arial" panose="020B0604020202020204" pitchFamily="34" charset="0"/>
                        </a:rPr>
                        <a:t>ệ</a:t>
                      </a:r>
                      <a:r>
                        <a:rPr lang="en-CA" sz="1800">
                          <a:effectLst/>
                          <a:latin typeface="Cambria" panose="02040503050406030204" pitchFamily="18" charset="0"/>
                          <a:ea typeface="Calibri" panose="020F0502020204030204" pitchFamily="34" charset="0"/>
                          <a:cs typeface="Times New Roman" panose="02020603050405020304" pitchFamily="18" charset="0"/>
                        </a:rPr>
                        <a:t>u </a:t>
                      </a:r>
                      <a:r>
                        <a:rPr lang="en-CA" sz="1800">
                          <a:effectLst/>
                          <a:latin typeface="Cambria" panose="02040503050406030204" pitchFamily="18" charset="0"/>
                          <a:ea typeface="Calibri" panose="020F0502020204030204" pitchFamily="34" charset="0"/>
                          <a:cs typeface="Arial" panose="020B0604020202020204" pitchFamily="34" charset="0"/>
                        </a:rPr>
                        <a:t>ứ</a:t>
                      </a:r>
                      <a:r>
                        <a:rPr lang="en-CA" sz="1800">
                          <a:effectLst/>
                          <a:latin typeface="Cambria" panose="02040503050406030204" pitchFamily="18" charset="0"/>
                          <a:ea typeface="Calibri" panose="020F0502020204030204" pitchFamily="34" charset="0"/>
                          <a:cs typeface="Times New Roman" panose="02020603050405020304" pitchFamily="18" charset="0"/>
                        </a:rPr>
                        <a:t>ng Aero glass và nhi</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u chủ đề bao g</a:t>
                      </a:r>
                      <a:r>
                        <a:rPr lang="en-CA" sz="1800">
                          <a:effectLst/>
                          <a:latin typeface="Cambria" panose="02040503050406030204" pitchFamily="18" charset="0"/>
                          <a:ea typeface="Calibri" panose="020F0502020204030204" pitchFamily="34" charset="0"/>
                          <a:cs typeface="Arial" panose="020B0604020202020204" pitchFamily="34" charset="0"/>
                        </a:rPr>
                        <a:t>ồ</a:t>
                      </a:r>
                      <a:r>
                        <a:rPr lang="en-CA" sz="1800">
                          <a:effectLst/>
                          <a:latin typeface="Cambria" panose="02040503050406030204" pitchFamily="18" charset="0"/>
                          <a:ea typeface="Calibri" panose="020F0502020204030204" pitchFamily="34" charset="0"/>
                          <a:cs typeface="Times New Roman" panose="02020603050405020304" pitchFamily="18" charset="0"/>
                        </a:rPr>
                        <a:t>m m</a:t>
                      </a:r>
                      <a:r>
                        <a:rPr lang="en-CA" sz="1800">
                          <a:effectLst/>
                          <a:latin typeface="Cambria" panose="02040503050406030204" pitchFamily="18" charset="0"/>
                          <a:ea typeface="Calibri" panose="020F0502020204030204" pitchFamily="34" charset="0"/>
                          <a:cs typeface="Arial" panose="020B0604020202020204" pitchFamily="34" charset="0"/>
                        </a:rPr>
                        <a:t>ộ</a:t>
                      </a:r>
                      <a:r>
                        <a:rPr lang="en-CA" sz="1800">
                          <a:effectLst/>
                          <a:latin typeface="Cambria" panose="02040503050406030204" pitchFamily="18" charset="0"/>
                          <a:ea typeface="Calibri" panose="020F0502020204030204" pitchFamily="34" charset="0"/>
                          <a:cs typeface="Times New Roman" panose="02020603050405020304" pitchFamily="18" charset="0"/>
                        </a:rPr>
                        <a:t>t b</a:t>
                      </a:r>
                      <a:r>
                        <a:rPr lang="en-CA" sz="1800">
                          <a:effectLst/>
                          <a:latin typeface="Cambria" panose="02040503050406030204" pitchFamily="18" charset="0"/>
                          <a:ea typeface="Calibri" panose="020F0502020204030204" pitchFamily="34" charset="0"/>
                          <a:cs typeface="Arial" panose="020B0604020202020204" pitchFamily="34" charset="0"/>
                        </a:rPr>
                        <a:t>ả</a:t>
                      </a:r>
                      <a:r>
                        <a:rPr lang="en-CA" sz="1800">
                          <a:effectLst/>
                          <a:latin typeface="Cambria" panose="02040503050406030204" pitchFamily="18" charset="0"/>
                          <a:ea typeface="Calibri" panose="020F0502020204030204" pitchFamily="34" charset="0"/>
                          <a:cs typeface="Times New Roman" panose="02020603050405020304" pitchFamily="18" charset="0"/>
                        </a:rPr>
                        <a:t>n trình chi</a:t>
                      </a:r>
                      <a:r>
                        <a:rPr lang="en-CA" sz="1800">
                          <a:effectLst/>
                          <a:latin typeface="Cambria" panose="02040503050406030204" pitchFamily="18" charset="0"/>
                          <a:ea typeface="Calibri" panose="020F0502020204030204" pitchFamily="34" charset="0"/>
                          <a:cs typeface="Arial" panose="020B0604020202020204" pitchFamily="34" charset="0"/>
                        </a:rPr>
                        <a:t>ế</a:t>
                      </a:r>
                      <a:r>
                        <a:rPr lang="en-CA" sz="1800">
                          <a:effectLst/>
                          <a:latin typeface="Cambria" panose="02040503050406030204" pitchFamily="18" charset="0"/>
                          <a:ea typeface="Calibri" panose="020F0502020204030204" pitchFamily="34" charset="0"/>
                          <a:cs typeface="Times New Roman" panose="02020603050405020304" pitchFamily="18" charset="0"/>
                        </a:rPr>
                        <a:t>u màn hình n</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n.</a:t>
                      </a:r>
                      <a:endParaRPr lang="vi-VN"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7139">
                <a:tc>
                  <a:txBody>
                    <a:bodyPr/>
                    <a:lstStyle/>
                    <a:p>
                      <a:pPr algn="l">
                        <a:lnSpc>
                          <a:spcPct val="115000"/>
                        </a:lnSpc>
                        <a:spcBef>
                          <a:spcPts val="200"/>
                        </a:spcBef>
                        <a:spcAft>
                          <a:spcPts val="200"/>
                        </a:spcAft>
                        <a:tabLst>
                          <a:tab pos="228600" algn="l"/>
                        </a:tabLst>
                      </a:pPr>
                      <a:r>
                        <a:rPr lang="en-US" sz="1800" b="1" dirty="0">
                          <a:effectLst/>
                          <a:latin typeface="Cambria" panose="02040503050406030204" pitchFamily="18" charset="0"/>
                          <a:ea typeface="Times New Roman"/>
                          <a:cs typeface="Calibri"/>
                        </a:rPr>
                        <a:t>Installed Themes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Bef>
                          <a:spcPts val="200"/>
                        </a:spcBef>
                        <a:spcAft>
                          <a:spcPts val="0"/>
                        </a:spcAft>
                      </a:pPr>
                      <a:r>
                        <a:rPr lang="en-CA" sz="1800">
                          <a:effectLst/>
                          <a:latin typeface="Cambria" panose="02040503050406030204" pitchFamily="18" charset="0"/>
                          <a:ea typeface="Calibri" panose="020F0502020204030204" pitchFamily="34" charset="0"/>
                          <a:cs typeface="Times New Roman" panose="02020603050405020304" pitchFamily="18" charset="0"/>
                        </a:rPr>
                        <a:t>Các ch</a:t>
                      </a:r>
                      <a:r>
                        <a:rPr lang="en-CA" sz="1800">
                          <a:effectLst/>
                          <a:latin typeface="Cambria" panose="02040503050406030204" pitchFamily="18" charset="0"/>
                          <a:ea typeface="Calibri" panose="020F0502020204030204" pitchFamily="34" charset="0"/>
                          <a:cs typeface="Arial" panose="020B0604020202020204" pitchFamily="34" charset="0"/>
                        </a:rPr>
                        <a:t>ủ</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ượ</a:t>
                      </a:r>
                      <a:r>
                        <a:rPr lang="en-CA" sz="1800">
                          <a:effectLst/>
                          <a:latin typeface="Cambria" panose="02040503050406030204" pitchFamily="18" charset="0"/>
                          <a:ea typeface="Calibri" panose="020F0502020204030204" pitchFamily="34" charset="0"/>
                          <a:cs typeface="Times New Roman" panose="02020603050405020304" pitchFamily="18" charset="0"/>
                        </a:rPr>
                        <a:t>c t</a:t>
                      </a:r>
                      <a:r>
                        <a:rPr lang="en-CA" sz="1800">
                          <a:effectLst/>
                          <a:latin typeface="Cambria" panose="02040503050406030204" pitchFamily="18" charset="0"/>
                          <a:ea typeface="Calibri" panose="020F0502020204030204" pitchFamily="34" charset="0"/>
                          <a:cs typeface="Arial" panose="020B0604020202020204" pitchFamily="34" charset="0"/>
                        </a:rPr>
                        <a:t>ạ</a:t>
                      </a:r>
                      <a:r>
                        <a:rPr lang="en-CA" sz="1800">
                          <a:effectLst/>
                          <a:latin typeface="Cambria" panose="02040503050406030204" pitchFamily="18" charset="0"/>
                          <a:ea typeface="Calibri" panose="020F0502020204030204" pitchFamily="34" charset="0"/>
                          <a:cs typeface="Times New Roman" panose="02020603050405020304" pitchFamily="18" charset="0"/>
                        </a:rPr>
                        <a:t>o b</a:t>
                      </a:r>
                      <a:r>
                        <a:rPr lang="en-CA" sz="1800">
                          <a:effectLst/>
                          <a:latin typeface="Cambria" panose="02040503050406030204" pitchFamily="18" charset="0"/>
                          <a:ea typeface="Calibri" panose="020F0502020204030204" pitchFamily="34" charset="0"/>
                          <a:cs typeface="Arial" panose="020B0604020202020204" pitchFamily="34" charset="0"/>
                        </a:rPr>
                        <a:t>ở</a:t>
                      </a:r>
                      <a:r>
                        <a:rPr lang="en-CA" sz="1800">
                          <a:effectLst/>
                          <a:latin typeface="Cambria" panose="02040503050406030204" pitchFamily="18" charset="0"/>
                          <a:ea typeface="Calibri" panose="020F0502020204030204" pitchFamily="34" charset="0"/>
                          <a:cs typeface="Times New Roman" panose="02020603050405020304" pitchFamily="18" charset="0"/>
                        </a:rPr>
                        <a:t>i các nhà s</a:t>
                      </a:r>
                      <a:r>
                        <a:rPr lang="en-CA" sz="1800">
                          <a:effectLst/>
                          <a:latin typeface="Cambria" panose="02040503050406030204" pitchFamily="18" charset="0"/>
                          <a:ea typeface="Calibri" panose="020F0502020204030204" pitchFamily="34" charset="0"/>
                          <a:cs typeface="Arial" panose="020B0604020202020204" pitchFamily="34" charset="0"/>
                        </a:rPr>
                        <a:t>ả</a:t>
                      </a:r>
                      <a:r>
                        <a:rPr lang="en-CA" sz="1800">
                          <a:effectLst/>
                          <a:latin typeface="Cambria" panose="02040503050406030204" pitchFamily="18" charset="0"/>
                          <a:ea typeface="Calibri" panose="020F0502020204030204" pitchFamily="34" charset="0"/>
                          <a:cs typeface="Times New Roman" panose="02020603050405020304" pitchFamily="18" charset="0"/>
                        </a:rPr>
                        <a:t>n xu</a:t>
                      </a:r>
                      <a:r>
                        <a:rPr lang="en-CA" sz="1800">
                          <a:effectLst/>
                          <a:latin typeface="Cambria" panose="02040503050406030204" pitchFamily="18" charset="0"/>
                          <a:ea typeface="Calibri" panose="020F0502020204030204" pitchFamily="34" charset="0"/>
                          <a:cs typeface="Arial" panose="020B0604020202020204" pitchFamily="34" charset="0"/>
                        </a:rPr>
                        <a:t>ấ</a:t>
                      </a:r>
                      <a:r>
                        <a:rPr lang="en-CA" sz="1800">
                          <a:effectLst/>
                          <a:latin typeface="Cambria" panose="02040503050406030204" pitchFamily="18" charset="0"/>
                          <a:ea typeface="Calibri" panose="020F0502020204030204" pitchFamily="34" charset="0"/>
                          <a:cs typeface="Times New Roman" panose="02020603050405020304" pitchFamily="18" charset="0"/>
                        </a:rPr>
                        <a:t>t máy tính ho</a:t>
                      </a:r>
                      <a:r>
                        <a:rPr lang="en-CA" sz="1800">
                          <a:effectLst/>
                          <a:latin typeface="Cambria" panose="02040503050406030204" pitchFamily="18" charset="0"/>
                          <a:ea typeface="Calibri" panose="020F0502020204030204" pitchFamily="34" charset="0"/>
                          <a:cs typeface="Arial" panose="020B0604020202020204" pitchFamily="34" charset="0"/>
                        </a:rPr>
                        <a:t>ặ</a:t>
                      </a:r>
                      <a:r>
                        <a:rPr lang="en-CA" sz="1800">
                          <a:effectLst/>
                          <a:latin typeface="Cambria" panose="02040503050406030204" pitchFamily="18" charset="0"/>
                          <a:ea typeface="Calibri" panose="020F0502020204030204" pitchFamily="34" charset="0"/>
                          <a:cs typeface="Times New Roman" panose="02020603050405020304" pitchFamily="18" charset="0"/>
                        </a:rPr>
                        <a:t>c các nhà cung c</a:t>
                      </a:r>
                      <a:r>
                        <a:rPr lang="en-CA" sz="1800">
                          <a:effectLst/>
                          <a:latin typeface="Cambria" panose="02040503050406030204" pitchFamily="18" charset="0"/>
                          <a:ea typeface="Calibri" panose="020F0502020204030204" pitchFamily="34" charset="0"/>
                          <a:cs typeface="Arial" panose="020B0604020202020204" pitchFamily="34" charset="0"/>
                        </a:rPr>
                        <a:t>ấ</a:t>
                      </a:r>
                      <a:r>
                        <a:rPr lang="en-CA" sz="1800">
                          <a:effectLst/>
                          <a:latin typeface="Cambria" panose="02040503050406030204" pitchFamily="18" charset="0"/>
                          <a:ea typeface="Calibri" panose="020F0502020204030204" pitchFamily="34" charset="0"/>
                          <a:cs typeface="Times New Roman" panose="02020603050405020304" pitchFamily="18" charset="0"/>
                        </a:rPr>
                        <a:t>p ngoài Microsoft. Không ph</a:t>
                      </a:r>
                      <a:r>
                        <a:rPr lang="en-CA" sz="1800">
                          <a:effectLst/>
                          <a:latin typeface="Cambria" panose="02040503050406030204" pitchFamily="18" charset="0"/>
                          <a:ea typeface="Calibri" panose="020F0502020204030204" pitchFamily="34" charset="0"/>
                          <a:cs typeface="Arial" panose="020B0604020202020204" pitchFamily="34" charset="0"/>
                        </a:rPr>
                        <a:t>ả</a:t>
                      </a:r>
                      <a:r>
                        <a:rPr lang="en-CA" sz="1800">
                          <a:effectLst/>
                          <a:latin typeface="Cambria" panose="02040503050406030204" pitchFamily="18" charset="0"/>
                          <a:ea typeface="Calibri" panose="020F0502020204030204" pitchFamily="34" charset="0"/>
                          <a:cs typeface="Times New Roman" panose="02020603050405020304" pitchFamily="18" charset="0"/>
                        </a:rPr>
                        <a:t>i t</a:t>
                      </a:r>
                      <a:r>
                        <a:rPr lang="en-CA" sz="1800">
                          <a:effectLst/>
                          <a:latin typeface="Cambria" panose="02040503050406030204" pitchFamily="18" charset="0"/>
                          <a:ea typeface="Calibri" panose="020F0502020204030204" pitchFamily="34" charset="0"/>
                          <a:cs typeface="Arial" panose="020B0604020202020204" pitchFamily="34" charset="0"/>
                        </a:rPr>
                        <a:t>ấ</a:t>
                      </a:r>
                      <a:r>
                        <a:rPr lang="en-CA" sz="1800">
                          <a:effectLst/>
                          <a:latin typeface="Cambria" panose="02040503050406030204" pitchFamily="18" charset="0"/>
                          <a:ea typeface="Calibri" panose="020F0502020204030204" pitchFamily="34" charset="0"/>
                          <a:cs typeface="Times New Roman" panose="02020603050405020304" pitchFamily="18" charset="0"/>
                        </a:rPr>
                        <a:t>t c</a:t>
                      </a:r>
                      <a:r>
                        <a:rPr lang="en-CA" sz="1800">
                          <a:effectLst/>
                          <a:latin typeface="Cambria" panose="02040503050406030204" pitchFamily="18" charset="0"/>
                          <a:ea typeface="Calibri" panose="020F0502020204030204" pitchFamily="34" charset="0"/>
                          <a:cs typeface="Arial" panose="020B0604020202020204" pitchFamily="34" charset="0"/>
                        </a:rPr>
                        <a:t>ả</a:t>
                      </a:r>
                      <a:r>
                        <a:rPr lang="en-CA" sz="1800">
                          <a:effectLst/>
                          <a:latin typeface="Cambria" panose="02040503050406030204" pitchFamily="18" charset="0"/>
                          <a:ea typeface="Calibri" panose="020F0502020204030204" pitchFamily="34" charset="0"/>
                          <a:cs typeface="Times New Roman" panose="02020603050405020304" pitchFamily="18" charset="0"/>
                        </a:rPr>
                        <a:t> các h</a:t>
                      </a:r>
                      <a:r>
                        <a:rPr lang="en-CA" sz="1800">
                          <a:effectLst/>
                          <a:latin typeface="Cambria" panose="02040503050406030204" pitchFamily="18" charset="0"/>
                          <a:ea typeface="Calibri" panose="020F0502020204030204" pitchFamily="34" charset="0"/>
                          <a:cs typeface="Arial" panose="020B0604020202020204" pitchFamily="34" charset="0"/>
                        </a:rPr>
                        <a:t>ệ</a:t>
                      </a:r>
                      <a:r>
                        <a:rPr lang="en-CA" sz="1800">
                          <a:effectLst/>
                          <a:latin typeface="Cambria" panose="02040503050406030204" pitchFamily="18" charset="0"/>
                          <a:ea typeface="Calibri" panose="020F0502020204030204" pitchFamily="34" charset="0"/>
                          <a:cs typeface="Times New Roman" panose="02020603050405020304" pitchFamily="18" charset="0"/>
                        </a:rPr>
                        <a:t> th</a:t>
                      </a:r>
                      <a:r>
                        <a:rPr lang="en-CA" sz="1800">
                          <a:effectLst/>
                          <a:latin typeface="Cambria" panose="02040503050406030204" pitchFamily="18" charset="0"/>
                          <a:ea typeface="Calibri" panose="020F0502020204030204" pitchFamily="34" charset="0"/>
                          <a:cs typeface="Arial" panose="020B0604020202020204" pitchFamily="34" charset="0"/>
                        </a:rPr>
                        <a:t>ố</a:t>
                      </a:r>
                      <a:r>
                        <a:rPr lang="en-CA" sz="1800">
                          <a:effectLst/>
                          <a:latin typeface="Cambria" panose="02040503050406030204" pitchFamily="18" charset="0"/>
                          <a:ea typeface="Calibri" panose="020F0502020204030204" pitchFamily="34" charset="0"/>
                          <a:cs typeface="Times New Roman" panose="02020603050405020304" pitchFamily="18" charset="0"/>
                        </a:rPr>
                        <a:t>ng đ</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u có các ch</a:t>
                      </a:r>
                      <a:r>
                        <a:rPr lang="en-CA" sz="1800">
                          <a:effectLst/>
                          <a:latin typeface="Cambria" panose="02040503050406030204" pitchFamily="18" charset="0"/>
                          <a:ea typeface="Calibri" panose="020F0502020204030204" pitchFamily="34" charset="0"/>
                          <a:cs typeface="Arial" panose="020B0604020202020204" pitchFamily="34" charset="0"/>
                        </a:rPr>
                        <a:t>ủ</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ượ</a:t>
                      </a:r>
                      <a:r>
                        <a:rPr lang="en-CA" sz="1800">
                          <a:effectLst/>
                          <a:latin typeface="Cambria" panose="02040503050406030204" pitchFamily="18" charset="0"/>
                          <a:ea typeface="Calibri" panose="020F0502020204030204" pitchFamily="34" charset="0"/>
                          <a:cs typeface="Times New Roman" panose="02020603050405020304" pitchFamily="18" charset="0"/>
                        </a:rPr>
                        <a:t>c cài đ</a:t>
                      </a:r>
                      <a:r>
                        <a:rPr lang="en-CA" sz="1800">
                          <a:effectLst/>
                          <a:latin typeface="Cambria" panose="02040503050406030204" pitchFamily="18" charset="0"/>
                          <a:ea typeface="Calibri" panose="020F0502020204030204" pitchFamily="34" charset="0"/>
                          <a:cs typeface="Arial" panose="020B0604020202020204" pitchFamily="34" charset="0"/>
                        </a:rPr>
                        <a:t>ặ</a:t>
                      </a:r>
                      <a:r>
                        <a:rPr lang="en-CA" sz="1800">
                          <a:effectLst/>
                          <a:latin typeface="Cambria" panose="02040503050406030204" pitchFamily="18" charset="0"/>
                          <a:ea typeface="Calibri" panose="020F0502020204030204" pitchFamily="34" charset="0"/>
                          <a:cs typeface="Times New Roman" panose="02020603050405020304" pitchFamily="18" charset="0"/>
                        </a:rPr>
                        <a:t>t này</a:t>
                      </a:r>
                      <a:endParaRPr lang="vi-VN"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56184">
                <a:tc>
                  <a:txBody>
                    <a:bodyPr/>
                    <a:lstStyle/>
                    <a:p>
                      <a:pPr algn="l">
                        <a:lnSpc>
                          <a:spcPct val="115000"/>
                        </a:lnSpc>
                        <a:spcBef>
                          <a:spcPts val="200"/>
                        </a:spcBef>
                        <a:spcAft>
                          <a:spcPts val="200"/>
                        </a:spcAft>
                        <a:tabLst>
                          <a:tab pos="228600" algn="l"/>
                        </a:tabLst>
                      </a:pPr>
                      <a:r>
                        <a:rPr lang="en-US" sz="1800" b="1" dirty="0">
                          <a:effectLst/>
                          <a:latin typeface="Cambria" panose="02040503050406030204" pitchFamily="18" charset="0"/>
                          <a:ea typeface="Times New Roman"/>
                          <a:cs typeface="Calibri"/>
                        </a:rPr>
                        <a:t>Basic and High Contrast Themes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15000"/>
                        </a:lnSpc>
                        <a:spcBef>
                          <a:spcPts val="200"/>
                        </a:spcBef>
                        <a:spcAft>
                          <a:spcPts val="0"/>
                        </a:spcAft>
                      </a:pPr>
                      <a:r>
                        <a:rPr lang="en-CA" sz="1800">
                          <a:effectLst/>
                          <a:latin typeface="Cambria" panose="02040503050406030204" pitchFamily="18" charset="0"/>
                          <a:ea typeface="Calibri" panose="020F0502020204030204" pitchFamily="34" charset="0"/>
                          <a:cs typeface="Times New Roman" panose="02020603050405020304" pitchFamily="18" charset="0"/>
                        </a:rPr>
                        <a:t>Các ch</a:t>
                      </a:r>
                      <a:r>
                        <a:rPr lang="en-CA" sz="1800">
                          <a:effectLst/>
                          <a:latin typeface="Cambria" panose="02040503050406030204" pitchFamily="18" charset="0"/>
                          <a:ea typeface="Calibri" panose="020F0502020204030204" pitchFamily="34" charset="0"/>
                          <a:cs typeface="Arial" panose="020B0604020202020204" pitchFamily="34" charset="0"/>
                        </a:rPr>
                        <a:t>ủ</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ượ</a:t>
                      </a:r>
                      <a:r>
                        <a:rPr lang="en-CA" sz="1800">
                          <a:effectLst/>
                          <a:latin typeface="Cambria" panose="02040503050406030204" pitchFamily="18" charset="0"/>
                          <a:ea typeface="Calibri" panose="020F0502020204030204" pitchFamily="34" charset="0"/>
                          <a:cs typeface="Times New Roman" panose="02020603050405020304" pitchFamily="18" charset="0"/>
                        </a:rPr>
                        <a:t>c thi</a:t>
                      </a:r>
                      <a:r>
                        <a:rPr lang="en-CA" sz="1800">
                          <a:effectLst/>
                          <a:latin typeface="Cambria" panose="02040503050406030204" pitchFamily="18" charset="0"/>
                          <a:ea typeface="Calibri" panose="020F0502020204030204" pitchFamily="34" charset="0"/>
                          <a:cs typeface="Arial" panose="020B0604020202020204" pitchFamily="34" charset="0"/>
                        </a:rPr>
                        <a:t>ế</a:t>
                      </a:r>
                      <a:r>
                        <a:rPr lang="en-CA" sz="1800">
                          <a:effectLst/>
                          <a:latin typeface="Cambria" panose="02040503050406030204" pitchFamily="18" charset="0"/>
                          <a:ea typeface="Calibri" panose="020F0502020204030204" pitchFamily="34" charset="0"/>
                          <a:cs typeface="Times New Roman" panose="02020603050405020304" pitchFamily="18" charset="0"/>
                        </a:rPr>
                        <a:t>t k</a:t>
                      </a:r>
                      <a:r>
                        <a:rPr lang="en-CA" sz="1800">
                          <a:effectLst/>
                          <a:latin typeface="Cambria" panose="02040503050406030204" pitchFamily="18" charset="0"/>
                          <a:ea typeface="Calibri" panose="020F0502020204030204" pitchFamily="34" charset="0"/>
                          <a:cs typeface="Arial" panose="020B0604020202020204" pitchFamily="34" charset="0"/>
                        </a:rPr>
                        <a:t>ế</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ể</a:t>
                      </a:r>
                      <a:r>
                        <a:rPr lang="en-CA" sz="1800">
                          <a:effectLst/>
                          <a:latin typeface="Cambria" panose="02040503050406030204" pitchFamily="18" charset="0"/>
                          <a:ea typeface="Calibri" panose="020F0502020204030204" pitchFamily="34" charset="0"/>
                          <a:cs typeface="Times New Roman" panose="02020603050405020304" pitchFamily="18" charset="0"/>
                        </a:rPr>
                        <a:t> c</a:t>
                      </a:r>
                      <a:r>
                        <a:rPr lang="en-CA" sz="1800">
                          <a:effectLst/>
                          <a:latin typeface="Cambria" panose="02040503050406030204" pitchFamily="18" charset="0"/>
                          <a:ea typeface="Calibri" panose="020F0502020204030204" pitchFamily="34" charset="0"/>
                          <a:cs typeface="Arial" panose="020B0604020202020204" pitchFamily="34" charset="0"/>
                        </a:rPr>
                        <a:t>ả</a:t>
                      </a:r>
                      <a:r>
                        <a:rPr lang="en-CA" sz="1800">
                          <a:effectLst/>
                          <a:latin typeface="Cambria" panose="02040503050406030204" pitchFamily="18" charset="0"/>
                          <a:ea typeface="Calibri" panose="020F0502020204030204" pitchFamily="34" charset="0"/>
                          <a:cs typeface="Times New Roman" panose="02020603050405020304" pitchFamily="18" charset="0"/>
                        </a:rPr>
                        <a:t>i thi</a:t>
                      </a:r>
                      <a:r>
                        <a:rPr lang="en-CA" sz="1800">
                          <a:effectLst/>
                          <a:latin typeface="Cambria" panose="02040503050406030204" pitchFamily="18" charset="0"/>
                          <a:ea typeface="Calibri" panose="020F0502020204030204" pitchFamily="34" charset="0"/>
                          <a:cs typeface="Arial" panose="020B0604020202020204" pitchFamily="34" charset="0"/>
                        </a:rPr>
                        <a:t>ệ</a:t>
                      </a:r>
                      <a:r>
                        <a:rPr lang="en-CA" sz="1800">
                          <a:effectLst/>
                          <a:latin typeface="Cambria" panose="02040503050406030204" pitchFamily="18" charset="0"/>
                          <a:ea typeface="Calibri" panose="020F0502020204030204" pitchFamily="34" charset="0"/>
                          <a:cs typeface="Times New Roman" panose="02020603050405020304" pitchFamily="18" charset="0"/>
                        </a:rPr>
                        <a:t>n hi</a:t>
                      </a:r>
                      <a:r>
                        <a:rPr lang="en-CA" sz="1800">
                          <a:effectLst/>
                          <a:latin typeface="Cambria" panose="02040503050406030204" pitchFamily="18" charset="0"/>
                          <a:ea typeface="Calibri" panose="020F0502020204030204" pitchFamily="34" charset="0"/>
                          <a:cs typeface="Arial" panose="020B0604020202020204" pitchFamily="34" charset="0"/>
                        </a:rPr>
                        <a:t>ệ</a:t>
                      </a:r>
                      <a:r>
                        <a:rPr lang="en-CA" sz="1800">
                          <a:effectLst/>
                          <a:latin typeface="Cambria" panose="02040503050406030204" pitchFamily="18" charset="0"/>
                          <a:ea typeface="Calibri" panose="020F0502020204030204" pitchFamily="34" charset="0"/>
                          <a:cs typeface="Times New Roman" panose="02020603050405020304" pitchFamily="18" charset="0"/>
                        </a:rPr>
                        <a:t>u su</a:t>
                      </a:r>
                      <a:r>
                        <a:rPr lang="en-CA" sz="1800">
                          <a:effectLst/>
                          <a:latin typeface="Cambria" panose="02040503050406030204" pitchFamily="18" charset="0"/>
                          <a:ea typeface="Calibri" panose="020F0502020204030204" pitchFamily="34" charset="0"/>
                          <a:cs typeface="Arial" panose="020B0604020202020204" pitchFamily="34" charset="0"/>
                        </a:rPr>
                        <a:t>ấ</a:t>
                      </a:r>
                      <a:r>
                        <a:rPr lang="en-CA" sz="1800">
                          <a:effectLst/>
                          <a:latin typeface="Cambria" panose="02040503050406030204" pitchFamily="18" charset="0"/>
                          <a:ea typeface="Calibri" panose="020F0502020204030204" pitchFamily="34" charset="0"/>
                          <a:cs typeface="Times New Roman" panose="02020603050405020304" pitchFamily="18" charset="0"/>
                        </a:rPr>
                        <a:t>t c</a:t>
                      </a:r>
                      <a:r>
                        <a:rPr lang="en-CA" sz="1800">
                          <a:effectLst/>
                          <a:latin typeface="Cambria" panose="02040503050406030204" pitchFamily="18" charset="0"/>
                          <a:ea typeface="Calibri" panose="020F0502020204030204" pitchFamily="34" charset="0"/>
                          <a:cs typeface="Arial" panose="020B0604020202020204" pitchFamily="34" charset="0"/>
                        </a:rPr>
                        <a:t>ủ</a:t>
                      </a:r>
                      <a:r>
                        <a:rPr lang="en-CA" sz="1800">
                          <a:effectLst/>
                          <a:latin typeface="Cambria" panose="02040503050406030204" pitchFamily="18" charset="0"/>
                          <a:ea typeface="Calibri" panose="020F0502020204030204" pitchFamily="34" charset="0"/>
                          <a:cs typeface="Times New Roman" panose="02020603050405020304" pitchFamily="18" charset="0"/>
                        </a:rPr>
                        <a:t>a máy tính ho</a:t>
                      </a:r>
                      <a:r>
                        <a:rPr lang="en-CA" sz="1800">
                          <a:effectLst/>
                          <a:latin typeface="Cambria" panose="02040503050406030204" pitchFamily="18" charset="0"/>
                          <a:ea typeface="Calibri" panose="020F0502020204030204" pitchFamily="34" charset="0"/>
                          <a:cs typeface="Arial" panose="020B0604020202020204" pitchFamily="34" charset="0"/>
                        </a:rPr>
                        <a:t>ặ</a:t>
                      </a:r>
                      <a:r>
                        <a:rPr lang="en-CA" sz="1800">
                          <a:effectLst/>
                          <a:latin typeface="Cambria" panose="02040503050406030204" pitchFamily="18" charset="0"/>
                          <a:ea typeface="Calibri" panose="020F0502020204030204" pitchFamily="34" charset="0"/>
                          <a:cs typeface="Times New Roman" panose="02020603050405020304" pitchFamily="18" charset="0"/>
                        </a:rPr>
                        <a:t>c làm cho các đ</a:t>
                      </a:r>
                      <a:r>
                        <a:rPr lang="en-CA" sz="1800">
                          <a:effectLst/>
                          <a:latin typeface="Cambria" panose="02040503050406030204" pitchFamily="18" charset="0"/>
                          <a:ea typeface="Calibri" panose="020F0502020204030204" pitchFamily="34" charset="0"/>
                          <a:cs typeface="Arial" panose="020B0604020202020204" pitchFamily="34" charset="0"/>
                        </a:rPr>
                        <a:t>ố</a:t>
                      </a:r>
                      <a:r>
                        <a:rPr lang="en-CA" sz="1800">
                          <a:effectLst/>
                          <a:latin typeface="Cambria" panose="02040503050406030204" pitchFamily="18" charset="0"/>
                          <a:ea typeface="Calibri" panose="020F0502020204030204" pitchFamily="34" charset="0"/>
                          <a:cs typeface="Times New Roman" panose="02020603050405020304" pitchFamily="18" charset="0"/>
                        </a:rPr>
                        <a:t>i t</a:t>
                      </a:r>
                      <a:r>
                        <a:rPr lang="en-CA" sz="1800">
                          <a:effectLst/>
                          <a:latin typeface="Cambria" panose="02040503050406030204" pitchFamily="18" charset="0"/>
                          <a:ea typeface="Calibri" panose="020F0502020204030204" pitchFamily="34" charset="0"/>
                          <a:cs typeface="Arial" panose="020B0604020202020204" pitchFamily="34" charset="0"/>
                        </a:rPr>
                        <a:t>ượ</a:t>
                      </a:r>
                      <a:r>
                        <a:rPr lang="en-CA" sz="1800">
                          <a:effectLst/>
                          <a:latin typeface="Cambria" panose="02040503050406030204" pitchFamily="18" charset="0"/>
                          <a:ea typeface="Calibri" panose="020F0502020204030204" pitchFamily="34" charset="0"/>
                          <a:cs typeface="Times New Roman" panose="02020603050405020304" pitchFamily="18" charset="0"/>
                        </a:rPr>
                        <a:t>ng d</a:t>
                      </a:r>
                      <a:r>
                        <a:rPr lang="en-CA" sz="1800">
                          <a:effectLst/>
                          <a:latin typeface="Cambria" panose="02040503050406030204" pitchFamily="18" charset="0"/>
                          <a:ea typeface="Calibri" panose="020F0502020204030204" pitchFamily="34" charset="0"/>
                          <a:cs typeface="Arial" panose="020B0604020202020204" pitchFamily="34" charset="0"/>
                        </a:rPr>
                        <a:t>ễ</a:t>
                      </a:r>
                      <a:r>
                        <a:rPr lang="en-CA" sz="1800">
                          <a:effectLst/>
                          <a:latin typeface="Cambria" panose="02040503050406030204" pitchFamily="18" charset="0"/>
                          <a:ea typeface="Calibri" panose="020F0502020204030204" pitchFamily="34" charset="0"/>
                          <a:cs typeface="Times New Roman" panose="02020603050405020304" pitchFamily="18" charset="0"/>
                        </a:rPr>
                        <a:t> nhìn th</a:t>
                      </a:r>
                      <a:r>
                        <a:rPr lang="en-CA" sz="1800">
                          <a:effectLst/>
                          <a:latin typeface="Cambria" panose="02040503050406030204" pitchFamily="18" charset="0"/>
                          <a:ea typeface="Calibri" panose="020F0502020204030204" pitchFamily="34" charset="0"/>
                          <a:cs typeface="Arial" panose="020B0604020202020204" pitchFamily="34" charset="0"/>
                        </a:rPr>
                        <a:t>ấ</a:t>
                      </a:r>
                      <a:r>
                        <a:rPr lang="en-CA" sz="1800">
                          <a:effectLst/>
                          <a:latin typeface="Cambria" panose="02040503050406030204" pitchFamily="18" charset="0"/>
                          <a:ea typeface="Calibri" panose="020F0502020204030204" pitchFamily="34" charset="0"/>
                          <a:cs typeface="Times New Roman" panose="02020603050405020304" pitchFamily="18" charset="0"/>
                        </a:rPr>
                        <a:t>y h</a:t>
                      </a:r>
                      <a:r>
                        <a:rPr lang="en-CA" sz="1800">
                          <a:effectLst/>
                          <a:latin typeface="Cambria" panose="02040503050406030204" pitchFamily="18" charset="0"/>
                          <a:ea typeface="Calibri" panose="020F0502020204030204" pitchFamily="34" charset="0"/>
                          <a:cs typeface="Arial" panose="020B0604020202020204" pitchFamily="34" charset="0"/>
                        </a:rPr>
                        <a:t>ơ</a:t>
                      </a:r>
                      <a:r>
                        <a:rPr lang="en-CA" sz="1800">
                          <a:effectLst/>
                          <a:latin typeface="Cambria" panose="02040503050406030204" pitchFamily="18" charset="0"/>
                          <a:ea typeface="Calibri" panose="020F0502020204030204" pitchFamily="34" charset="0"/>
                          <a:cs typeface="Times New Roman" panose="02020603050405020304" pitchFamily="18" charset="0"/>
                        </a:rPr>
                        <a:t>n. C</a:t>
                      </a:r>
                      <a:r>
                        <a:rPr lang="en-CA" sz="1800">
                          <a:effectLst/>
                          <a:latin typeface="Cambria" panose="02040503050406030204" pitchFamily="18" charset="0"/>
                          <a:ea typeface="Calibri" panose="020F0502020204030204" pitchFamily="34" charset="0"/>
                          <a:cs typeface="Trebuchet MS" panose="020B0603020202020204" pitchFamily="34" charset="0"/>
                        </a:rPr>
                        <a:t>á</a:t>
                      </a:r>
                      <a:r>
                        <a:rPr lang="en-CA" sz="1800">
                          <a:effectLst/>
                          <a:latin typeface="Cambria" panose="02040503050406030204" pitchFamily="18" charset="0"/>
                          <a:ea typeface="Calibri" panose="020F0502020204030204" pitchFamily="34" charset="0"/>
                          <a:cs typeface="Times New Roman" panose="02020603050405020304" pitchFamily="18" charset="0"/>
                        </a:rPr>
                        <a:t>c ch</a:t>
                      </a:r>
                      <a:r>
                        <a:rPr lang="en-CA" sz="1800">
                          <a:effectLst/>
                          <a:latin typeface="Cambria" panose="02040503050406030204" pitchFamily="18" charset="0"/>
                          <a:ea typeface="Calibri" panose="020F0502020204030204" pitchFamily="34" charset="0"/>
                          <a:cs typeface="Arial" panose="020B0604020202020204" pitchFamily="34" charset="0"/>
                        </a:rPr>
                        <a:t>ủ</a:t>
                      </a:r>
                      <a:r>
                        <a:rPr lang="en-CA" sz="1800">
                          <a:effectLst/>
                          <a:latin typeface="Cambria" panose="02040503050406030204" pitchFamily="18" charset="0"/>
                          <a:ea typeface="Calibri" panose="020F0502020204030204" pitchFamily="34" charset="0"/>
                          <a:cs typeface="Times New Roman" panose="02020603050405020304" pitchFamily="18" charset="0"/>
                        </a:rPr>
                        <a:t> đ</a:t>
                      </a:r>
                      <a:r>
                        <a:rPr lang="en-CA" sz="1800">
                          <a:effectLst/>
                          <a:latin typeface="Cambria" panose="02040503050406030204" pitchFamily="18" charset="0"/>
                          <a:ea typeface="Calibri" panose="020F0502020204030204" pitchFamily="34" charset="0"/>
                          <a:cs typeface="Arial" panose="020B0604020202020204" pitchFamily="34" charset="0"/>
                        </a:rPr>
                        <a:t>ề</a:t>
                      </a:r>
                      <a:r>
                        <a:rPr lang="en-CA" sz="1800">
                          <a:effectLst/>
                          <a:latin typeface="Cambria" panose="02040503050406030204" pitchFamily="18" charset="0"/>
                          <a:ea typeface="Calibri" panose="020F0502020204030204" pitchFamily="34" charset="0"/>
                          <a:cs typeface="Times New Roman" panose="02020603050405020304" pitchFamily="18" charset="0"/>
                        </a:rPr>
                        <a:t> này không bao g</a:t>
                      </a:r>
                      <a:r>
                        <a:rPr lang="en-CA" sz="1800">
                          <a:effectLst/>
                          <a:latin typeface="Cambria" panose="02040503050406030204" pitchFamily="18" charset="0"/>
                          <a:ea typeface="Calibri" panose="020F0502020204030204" pitchFamily="34" charset="0"/>
                          <a:cs typeface="Arial" panose="020B0604020202020204" pitchFamily="34" charset="0"/>
                        </a:rPr>
                        <a:t>ồ</a:t>
                      </a:r>
                      <a:r>
                        <a:rPr lang="en-CA" sz="1800">
                          <a:effectLst/>
                          <a:latin typeface="Cambria" panose="02040503050406030204" pitchFamily="18" charset="0"/>
                          <a:ea typeface="Calibri" panose="020F0502020204030204" pitchFamily="34" charset="0"/>
                          <a:cs typeface="Times New Roman" panose="02020603050405020304" pitchFamily="18" charset="0"/>
                        </a:rPr>
                        <a:t>m các hi</a:t>
                      </a:r>
                      <a:r>
                        <a:rPr lang="en-CA" sz="1800">
                          <a:effectLst/>
                          <a:latin typeface="Cambria" panose="02040503050406030204" pitchFamily="18" charset="0"/>
                          <a:ea typeface="Calibri" panose="020F0502020204030204" pitchFamily="34" charset="0"/>
                          <a:cs typeface="Arial" panose="020B0604020202020204" pitchFamily="34" charset="0"/>
                        </a:rPr>
                        <a:t>ệ</a:t>
                      </a:r>
                      <a:r>
                        <a:rPr lang="en-CA" sz="1800">
                          <a:effectLst/>
                          <a:latin typeface="Cambria" panose="02040503050406030204" pitchFamily="18" charset="0"/>
                          <a:ea typeface="Calibri" panose="020F0502020204030204" pitchFamily="34" charset="0"/>
                          <a:cs typeface="Times New Roman" panose="02020603050405020304" pitchFamily="18" charset="0"/>
                        </a:rPr>
                        <a:t>u </a:t>
                      </a:r>
                      <a:r>
                        <a:rPr lang="en-CA" sz="1800">
                          <a:effectLst/>
                          <a:latin typeface="Cambria" panose="02040503050406030204" pitchFamily="18" charset="0"/>
                          <a:ea typeface="Calibri" panose="020F0502020204030204" pitchFamily="34" charset="0"/>
                          <a:cs typeface="Arial" panose="020B0604020202020204" pitchFamily="34" charset="0"/>
                        </a:rPr>
                        <a:t>ứ</a:t>
                      </a:r>
                      <a:r>
                        <a:rPr lang="en-CA" sz="1800">
                          <a:effectLst/>
                          <a:latin typeface="Cambria" panose="02040503050406030204" pitchFamily="18" charset="0"/>
                          <a:ea typeface="Calibri" panose="020F0502020204030204" pitchFamily="34" charset="0"/>
                          <a:cs typeface="Times New Roman" panose="02020603050405020304" pitchFamily="18" charset="0"/>
                        </a:rPr>
                        <a:t>ng Aero glass và do đó nó không h</a:t>
                      </a:r>
                      <a:r>
                        <a:rPr lang="en-CA" sz="1800">
                          <a:effectLst/>
                          <a:latin typeface="Cambria" panose="02040503050406030204" pitchFamily="18" charset="0"/>
                          <a:ea typeface="Calibri" panose="020F0502020204030204" pitchFamily="34" charset="0"/>
                          <a:cs typeface="Arial" panose="020B0604020202020204" pitchFamily="34" charset="0"/>
                        </a:rPr>
                        <a:t>ỗ</a:t>
                      </a:r>
                      <a:r>
                        <a:rPr lang="en-CA" sz="1800">
                          <a:effectLst/>
                          <a:latin typeface="Cambria" panose="02040503050406030204" pitchFamily="18" charset="0"/>
                          <a:ea typeface="Calibri" panose="020F0502020204030204" pitchFamily="34" charset="0"/>
                          <a:cs typeface="Times New Roman" panose="02020603050405020304" pitchFamily="18" charset="0"/>
                        </a:rPr>
                        <a:t> tr</a:t>
                      </a:r>
                      <a:r>
                        <a:rPr lang="en-CA" sz="1800">
                          <a:effectLst/>
                          <a:latin typeface="Cambria" panose="02040503050406030204" pitchFamily="18" charset="0"/>
                          <a:ea typeface="Calibri" panose="020F0502020204030204" pitchFamily="34" charset="0"/>
                          <a:cs typeface="Arial" panose="020B0604020202020204" pitchFamily="34" charset="0"/>
                        </a:rPr>
                        <a:t>ợ</a:t>
                      </a:r>
                      <a:r>
                        <a:rPr lang="en-CA" sz="1800">
                          <a:effectLst/>
                          <a:latin typeface="Cambria" panose="02040503050406030204" pitchFamily="18" charset="0"/>
                          <a:ea typeface="Calibri" panose="020F0502020204030204" pitchFamily="34" charset="0"/>
                          <a:cs typeface="Times New Roman" panose="02020603050405020304" pitchFamily="18" charset="0"/>
                        </a:rPr>
                        <a:t> t</a:t>
                      </a:r>
                      <a:r>
                        <a:rPr lang="en-CA" sz="1800">
                          <a:effectLst/>
                          <a:latin typeface="Cambria" panose="02040503050406030204" pitchFamily="18" charset="0"/>
                          <a:ea typeface="Calibri" panose="020F0502020204030204" pitchFamily="34" charset="0"/>
                          <a:cs typeface="Arial" panose="020B0604020202020204" pitchFamily="34" charset="0"/>
                        </a:rPr>
                        <a:t>ấ</a:t>
                      </a:r>
                      <a:r>
                        <a:rPr lang="en-CA" sz="1800">
                          <a:effectLst/>
                          <a:latin typeface="Cambria" panose="02040503050406030204" pitchFamily="18" charset="0"/>
                          <a:ea typeface="Calibri" panose="020F0502020204030204" pitchFamily="34" charset="0"/>
                          <a:cs typeface="Times New Roman" panose="02020603050405020304" pitchFamily="18" charset="0"/>
                        </a:rPr>
                        <a:t>t c</a:t>
                      </a:r>
                      <a:r>
                        <a:rPr lang="en-CA" sz="1800">
                          <a:effectLst/>
                          <a:latin typeface="Cambria" panose="02040503050406030204" pitchFamily="18" charset="0"/>
                          <a:ea typeface="Calibri" panose="020F0502020204030204" pitchFamily="34" charset="0"/>
                          <a:cs typeface="Arial" panose="020B0604020202020204" pitchFamily="34" charset="0"/>
                        </a:rPr>
                        <a:t>ả</a:t>
                      </a:r>
                      <a:r>
                        <a:rPr lang="en-CA" sz="1800">
                          <a:effectLst/>
                          <a:latin typeface="Cambria" panose="02040503050406030204" pitchFamily="18" charset="0"/>
                          <a:ea typeface="Calibri" panose="020F0502020204030204" pitchFamily="34" charset="0"/>
                          <a:cs typeface="Times New Roman" panose="02020603050405020304" pitchFamily="18" charset="0"/>
                        </a:rPr>
                        <a:t> các tính năng c</a:t>
                      </a:r>
                      <a:r>
                        <a:rPr lang="en-CA" sz="1800">
                          <a:effectLst/>
                          <a:latin typeface="Cambria" panose="02040503050406030204" pitchFamily="18" charset="0"/>
                          <a:ea typeface="Calibri" panose="020F0502020204030204" pitchFamily="34" charset="0"/>
                          <a:cs typeface="Arial" panose="020B0604020202020204" pitchFamily="34" charset="0"/>
                        </a:rPr>
                        <a:t>ủ</a:t>
                      </a:r>
                      <a:r>
                        <a:rPr lang="en-CA" sz="1800">
                          <a:effectLst/>
                          <a:latin typeface="Cambria" panose="02040503050406030204" pitchFamily="18" charset="0"/>
                          <a:ea typeface="Calibri" panose="020F0502020204030204" pitchFamily="34" charset="0"/>
                          <a:cs typeface="Times New Roman" panose="02020603050405020304" pitchFamily="18" charset="0"/>
                        </a:rPr>
                        <a:t>a Aero.</a:t>
                      </a:r>
                      <a:endParaRPr lang="vi-VN" sz="18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a:t>
            </a:fld>
            <a:endParaRPr lang="en-US" dirty="0"/>
          </a:p>
        </p:txBody>
      </p:sp>
    </p:spTree>
    <p:extLst>
      <p:ext uri="{BB962C8B-B14F-4D97-AF65-F5344CB8AC3E}">
        <p14:creationId xmlns:p14="http://schemas.microsoft.com/office/powerpoint/2010/main" val="2416054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Tùy biến hiển thị màn hình nền</a:t>
            </a:r>
            <a:endParaRPr lang="en-US" dirty="0"/>
          </a:p>
        </p:txBody>
      </p:sp>
      <p:sp>
        <p:nvSpPr>
          <p:cNvPr id="5" name="Content Placeholder 4"/>
          <p:cNvSpPr>
            <a:spLocks noGrp="1"/>
          </p:cNvSpPr>
          <p:nvPr>
            <p:ph idx="1"/>
          </p:nvPr>
        </p:nvSpPr>
        <p:spPr>
          <a:xfrm>
            <a:off x="252413" y="982966"/>
            <a:ext cx="8385175" cy="3684914"/>
          </a:xfrm>
        </p:spPr>
        <p:txBody>
          <a:bodyPr/>
          <a:lstStyle/>
          <a:p>
            <a:r>
              <a:rPr lang="en-CA"/>
              <a:t>Để tùy biến màn hình nền </a:t>
            </a:r>
            <a:r>
              <a:rPr lang="vi-VN"/>
              <a:t>:</a:t>
            </a:r>
          </a:p>
          <a:p>
            <a:pPr lvl="1"/>
            <a:r>
              <a:rPr lang="en-CA"/>
              <a:t>Sử dụng tùy chọn </a:t>
            </a:r>
            <a:r>
              <a:rPr lang="en-CA" b="1"/>
              <a:t>Desktop Background</a:t>
            </a:r>
            <a:r>
              <a:rPr lang="en-CA"/>
              <a:t> để áp dụng một chủ đề hoặc tùy biến</a:t>
            </a:r>
            <a:r>
              <a:rPr lang="vi-VN"/>
              <a:t> </a:t>
            </a:r>
            <a:r>
              <a:rPr lang="en-CA"/>
              <a:t>cách các chủ đề hiển</a:t>
            </a:r>
            <a:r>
              <a:rPr lang="vi-VN"/>
              <a:t> </a:t>
            </a:r>
            <a:r>
              <a:rPr lang="en-CA"/>
              <a:t>thị trong danh sách lựa chọn, hoặc</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8</a:t>
            </a:fld>
            <a:endParaRPr lang="en-US" dirty="0"/>
          </a:p>
        </p:txBody>
      </p:sp>
      <p:pic>
        <p:nvPicPr>
          <p:cNvPr id="4" name="Picture 3" descr="H:\Publishing\Working\In Development\7314 IC3 GS4\Screens\L3\l3 win desk.png"/>
          <p:cNvPicPr/>
          <p:nvPr/>
        </p:nvPicPr>
        <p:blipFill>
          <a:blip r:embed="rId3">
            <a:extLst>
              <a:ext uri="{28A0092B-C50C-407E-A947-70E740481C1C}">
                <a14:useLocalDpi xmlns:a14="http://schemas.microsoft.com/office/drawing/2010/main" val="0"/>
              </a:ext>
            </a:extLst>
          </a:blip>
          <a:srcRect/>
          <a:stretch>
            <a:fillRect/>
          </a:stretch>
        </p:blipFill>
        <p:spPr bwMode="auto">
          <a:xfrm>
            <a:off x="2416626" y="2253342"/>
            <a:ext cx="4027715" cy="2416628"/>
          </a:xfrm>
          <a:prstGeom prst="rect">
            <a:avLst/>
          </a:prstGeom>
          <a:noFill/>
          <a:ln>
            <a:noFill/>
          </a:ln>
        </p:spPr>
      </p:pic>
    </p:spTree>
    <p:extLst>
      <p:ext uri="{BB962C8B-B14F-4D97-AF65-F5344CB8AC3E}">
        <p14:creationId xmlns:p14="http://schemas.microsoft.com/office/powerpoint/2010/main" val="4790314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Tùy biến hiển thị màn hình nền</a:t>
            </a:r>
            <a:endParaRPr lang="en-US" dirty="0"/>
          </a:p>
        </p:txBody>
      </p:sp>
      <p:sp>
        <p:nvSpPr>
          <p:cNvPr id="5" name="Content Placeholder 4"/>
          <p:cNvSpPr>
            <a:spLocks noGrp="1"/>
          </p:cNvSpPr>
          <p:nvPr>
            <p:ph idx="1"/>
          </p:nvPr>
        </p:nvSpPr>
        <p:spPr>
          <a:xfrm>
            <a:off x="228601" y="1034143"/>
            <a:ext cx="7957456" cy="3560480"/>
          </a:xfrm>
        </p:spPr>
        <p:txBody>
          <a:bodyPr/>
          <a:lstStyle/>
          <a:p>
            <a:pPr lvl="1"/>
            <a:r>
              <a:rPr lang="en-CA"/>
              <a:t>Sử dụng tùy chọn </a:t>
            </a:r>
            <a:r>
              <a:rPr lang="en-CA" b="1"/>
              <a:t>Window Color</a:t>
            </a:r>
            <a:r>
              <a:rPr lang="en-CA"/>
              <a:t> để chọn một màu cụ thể cho đường viền cửa sổ, trình đơn Start hoặc thanh tác vụ.</a:t>
            </a:r>
            <a:endParaRPr lang="en-US" dirty="0"/>
          </a:p>
        </p:txBody>
      </p:sp>
      <p:sp>
        <p:nvSpPr>
          <p:cNvPr id="3" name="Footer Placeholder 2"/>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9</a:t>
            </a:fld>
            <a:endParaRPr lang="en-US" dirty="0"/>
          </a:p>
        </p:txBody>
      </p:sp>
      <p:pic>
        <p:nvPicPr>
          <p:cNvPr id="4" name="Picture 3" descr="H:\Publishing\Working\In Development\7314 IC3 GS4\Screens\L3\l3 win col.png"/>
          <p:cNvPicPr/>
          <p:nvPr/>
        </p:nvPicPr>
        <p:blipFill>
          <a:blip r:embed="rId3">
            <a:extLst>
              <a:ext uri="{28A0092B-C50C-407E-A947-70E740481C1C}">
                <a14:useLocalDpi xmlns:a14="http://schemas.microsoft.com/office/drawing/2010/main" val="0"/>
              </a:ext>
            </a:extLst>
          </a:blip>
          <a:srcRect/>
          <a:stretch>
            <a:fillRect/>
          </a:stretch>
        </p:blipFill>
        <p:spPr bwMode="auto">
          <a:xfrm>
            <a:off x="2529747" y="1928102"/>
            <a:ext cx="4066996" cy="2458843"/>
          </a:xfrm>
          <a:prstGeom prst="rect">
            <a:avLst/>
          </a:prstGeom>
          <a:noFill/>
          <a:ln>
            <a:noFill/>
          </a:ln>
        </p:spPr>
      </p:pic>
    </p:spTree>
    <p:extLst>
      <p:ext uri="{BB962C8B-B14F-4D97-AF65-F5344CB8AC3E}">
        <p14:creationId xmlns:p14="http://schemas.microsoft.com/office/powerpoint/2010/main" val="4064458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IIGThem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IIGThemes</Template>
  <TotalTime>5727</TotalTime>
  <Words>3354</Words>
  <Application>Microsoft Office PowerPoint</Application>
  <PresentationFormat>On-screen Show (16:9)</PresentationFormat>
  <Paragraphs>512</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Cambria</vt:lpstr>
      <vt:lpstr>Times New Roman</vt:lpstr>
      <vt:lpstr>Trebuchet MS</vt:lpstr>
      <vt:lpstr>Verdana</vt:lpstr>
      <vt:lpstr>Wingdings</vt:lpstr>
      <vt:lpstr>IIGThemes</vt:lpstr>
      <vt:lpstr>PowerPoint Presentation</vt:lpstr>
      <vt:lpstr>Mục tiêu bài học</vt:lpstr>
      <vt:lpstr>Sử dụng Control Panel</vt:lpstr>
      <vt:lpstr>Sử dụng Control Panel</vt:lpstr>
      <vt:lpstr>Sử dụng Control Panel</vt:lpstr>
      <vt:lpstr>Tùy biến hiển thị màn hình nền </vt:lpstr>
      <vt:lpstr>Tùy biến hiển thị màn hình nền</vt:lpstr>
      <vt:lpstr>Tùy biến hiển thị màn hình nền</vt:lpstr>
      <vt:lpstr>Tùy biến hiển thị màn hình nền</vt:lpstr>
      <vt:lpstr>Tùy biến hiển thị màn hình nền</vt:lpstr>
      <vt:lpstr>Tùy biến hiển thị màn hình nền</vt:lpstr>
      <vt:lpstr>Thay đổi ngày giờ (Date and Time)</vt:lpstr>
      <vt:lpstr>Thay đổi ngày giờ (Date and Time)</vt:lpstr>
      <vt:lpstr>Thay đổi ngôn ngữ (Language)</vt:lpstr>
      <vt:lpstr>Thay đổi ngôn ngữ (Language)</vt:lpstr>
      <vt:lpstr>Thay đổi ngôn ngữ (Language)</vt:lpstr>
      <vt:lpstr>Các cài đặt khả năng truy cập</vt:lpstr>
      <vt:lpstr>Các cài đặt khả năng truy cập</vt:lpstr>
      <vt:lpstr>Các cài đặt khả năng truy cập</vt:lpstr>
      <vt:lpstr>Tìm hiểu Power Options</vt:lpstr>
      <vt:lpstr>Tìm hiểu Power Options</vt:lpstr>
      <vt:lpstr>Tìm hiểu Power Options</vt:lpstr>
      <vt:lpstr>Tìm hiểu Power Options</vt:lpstr>
      <vt:lpstr>Tìm hiểu Power Options</vt:lpstr>
      <vt:lpstr>Tìm hiểu Power Options</vt:lpstr>
      <vt:lpstr>Tìm hiểu Power Options</vt:lpstr>
      <vt:lpstr>Tìm hiểu User Accounts và các quyền</vt:lpstr>
      <vt:lpstr>PowerPoint Presentation</vt:lpstr>
      <vt:lpstr>Tìm hiểu User Accounts và các quyền</vt:lpstr>
      <vt:lpstr>Tìm hiểu User Accounts và các quyền</vt:lpstr>
      <vt:lpstr>Tìm hiểu User Accounts và các quyền</vt:lpstr>
      <vt:lpstr>Tìm hiểu User Accounts và các quyền</vt:lpstr>
      <vt:lpstr>Tìm hiểu User Accounts và các quyền</vt:lpstr>
      <vt:lpstr>Tìm hiểu User Accounts và các quyền</vt:lpstr>
      <vt:lpstr>PowerPoint Presentation</vt:lpstr>
      <vt:lpstr>Tìm hiểu User Accounts và các quyền</vt:lpstr>
      <vt:lpstr>Tìm hiểu User Accounts và các quyền</vt:lpstr>
      <vt:lpstr>Tìm hiểu User Accounts và các quyền</vt:lpstr>
      <vt:lpstr>Tìm hiểu User Accounts và các quyền</vt:lpstr>
      <vt:lpstr>Tìm hiểu User Accounts và các quyền</vt:lpstr>
      <vt:lpstr>Tìm hiểu User Accounts và các quyền</vt:lpstr>
      <vt:lpstr>Tóm tắt bài học</vt:lpstr>
      <vt:lpstr>Câu hỏi ôn tập</vt:lpstr>
      <vt:lpstr>Câu hỏi ôn tập</vt:lpstr>
      <vt:lpstr>Câu hỏi ôn tập</vt:lpstr>
      <vt:lpstr>Câu hỏi ôn tập</vt:lpstr>
    </vt:vector>
  </TitlesOfParts>
  <Company>CCI Learning Solutions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CCI Learning Solutions Inc.</dc:creator>
  <cp:lastModifiedBy>Phat Tai Nguyen</cp:lastModifiedBy>
  <cp:revision>815</cp:revision>
  <dcterms:created xsi:type="dcterms:W3CDTF">2007-03-28T02:59:08Z</dcterms:created>
  <dcterms:modified xsi:type="dcterms:W3CDTF">2016-09-08T01:58:45Z</dcterms:modified>
</cp:coreProperties>
</file>